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7" r:id="rId4"/>
  </p:sldMasterIdLst>
  <p:notesMasterIdLst>
    <p:notesMasterId r:id="rId16"/>
  </p:notesMasterIdLst>
  <p:handoutMasterIdLst>
    <p:handoutMasterId r:id="rId17"/>
  </p:handoutMasterIdLst>
  <p:sldIdLst>
    <p:sldId id="292" r:id="rId5"/>
    <p:sldId id="301" r:id="rId6"/>
    <p:sldId id="294" r:id="rId7"/>
    <p:sldId id="306" r:id="rId8"/>
    <p:sldId id="302" r:id="rId9"/>
    <p:sldId id="304" r:id="rId10"/>
    <p:sldId id="305" r:id="rId11"/>
    <p:sldId id="298" r:id="rId12"/>
    <p:sldId id="299" r:id="rId13"/>
    <p:sldId id="300" r:id="rId14"/>
    <p:sldId id="293" r:id="rId15"/>
  </p:sldIdLst>
  <p:sldSz cx="12192000" cy="6858000"/>
  <p:notesSz cx="6858000" cy="9144000"/>
  <p:defaultTextStyle>
    <a:defPPr rtl="0">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5082"/>
    <a:srgbClr val="F3E068"/>
    <a:srgbClr val="E98B0D"/>
    <a:srgbClr val="00377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ile medio 2 - Color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Stile medio 2 - Colore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39" autoAdjust="0"/>
  </p:normalViewPr>
  <p:slideViewPr>
    <p:cSldViewPr snapToGrid="0">
      <p:cViewPr varScale="1">
        <p:scale>
          <a:sx n="63" d="100"/>
          <a:sy n="63" d="100"/>
        </p:scale>
        <p:origin x="732" y="64"/>
      </p:cViewPr>
      <p:guideLst/>
    </p:cSldViewPr>
  </p:slideViewPr>
  <p:notesTextViewPr>
    <p:cViewPr>
      <p:scale>
        <a:sx n="1" d="1"/>
        <a:sy n="1" d="1"/>
      </p:scale>
      <p:origin x="0" y="0"/>
    </p:cViewPr>
  </p:notesTextViewPr>
  <p:notesViewPr>
    <p:cSldViewPr snapToGrid="0">
      <p:cViewPr varScale="1">
        <p:scale>
          <a:sx n="89" d="100"/>
          <a:sy n="89" d="100"/>
        </p:scale>
        <p:origin x="3798"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623AA0E9-8CD0-4A6E-A65E-A06028B83FE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it-IT" dirty="0"/>
          </a:p>
        </p:txBody>
      </p:sp>
      <p:sp>
        <p:nvSpPr>
          <p:cNvPr id="3" name="Segnaposto data 2">
            <a:extLst>
              <a:ext uri="{FF2B5EF4-FFF2-40B4-BE49-F238E27FC236}">
                <a16:creationId xmlns:a16="http://schemas.microsoft.com/office/drawing/2014/main" id="{D5E2408B-C9AB-4665-AC99-B057BD0A43D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36FC0A7B-6666-4F41-AD03-C74B76B10001}" type="datetime1">
              <a:rPr lang="it-IT" smtClean="0"/>
              <a:t>10/05/2024</a:t>
            </a:fld>
            <a:endParaRPr lang="it-IT" dirty="0"/>
          </a:p>
        </p:txBody>
      </p:sp>
      <p:sp>
        <p:nvSpPr>
          <p:cNvPr id="4" name="Segnaposto piè di pagina 3">
            <a:extLst>
              <a:ext uri="{FF2B5EF4-FFF2-40B4-BE49-F238E27FC236}">
                <a16:creationId xmlns:a16="http://schemas.microsoft.com/office/drawing/2014/main" id="{8CD1B215-531B-4869-BD98-BD3B1390B1C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it-IT" dirty="0"/>
          </a:p>
        </p:txBody>
      </p:sp>
      <p:sp>
        <p:nvSpPr>
          <p:cNvPr id="5" name="Segnaposto numero diapositiva 4">
            <a:extLst>
              <a:ext uri="{FF2B5EF4-FFF2-40B4-BE49-F238E27FC236}">
                <a16:creationId xmlns:a16="http://schemas.microsoft.com/office/drawing/2014/main" id="{60B53F21-4D67-455D-8074-E9E6EC26FAC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952858E0-3D38-47B7-97D4-4FE08D90D359}" type="slidenum">
              <a:rPr lang="it-IT" smtClean="0"/>
              <a:t>‹N›</a:t>
            </a:fld>
            <a:endParaRPr lang="it-IT" dirty="0"/>
          </a:p>
        </p:txBody>
      </p:sp>
    </p:spTree>
    <p:extLst>
      <p:ext uri="{BB962C8B-B14F-4D97-AF65-F5344CB8AC3E}">
        <p14:creationId xmlns:p14="http://schemas.microsoft.com/office/powerpoint/2010/main" val="28214433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it-IT" noProof="0" dirty="0"/>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0E367B-2E0B-461C-8280-86016408BD7C}" type="datetime1">
              <a:rPr lang="it-IT" smtClean="0"/>
              <a:pPr/>
              <a:t>10/05/2024</a:t>
            </a:fld>
            <a:endParaRPr lang="it-IT" dirty="0"/>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it-IT" noProof="0" dirty="0"/>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it-IT" noProof="0" dirty="0"/>
              <a:t>Fare clic per modificare gli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it-IT" noProof="0" dirty="0"/>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284ECAD9-32EE-4091-BDA5-6BD15ACC5E58}" type="slidenum">
              <a:rPr lang="it-IT" noProof="0" smtClean="0"/>
              <a:t>‹N›</a:t>
            </a:fld>
            <a:endParaRPr lang="it-IT" noProof="0" dirty="0"/>
          </a:p>
        </p:txBody>
      </p:sp>
    </p:spTree>
    <p:extLst>
      <p:ext uri="{BB962C8B-B14F-4D97-AF65-F5344CB8AC3E}">
        <p14:creationId xmlns:p14="http://schemas.microsoft.com/office/powerpoint/2010/main" val="1106618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a titolo">
    <p:spTree>
      <p:nvGrpSpPr>
        <p:cNvPr id="1" name=""/>
        <p:cNvGrpSpPr/>
        <p:nvPr/>
      </p:nvGrpSpPr>
      <p:grpSpPr>
        <a:xfrm>
          <a:off x="0" y="0"/>
          <a:ext cx="0" cy="0"/>
          <a:chOff x="0" y="0"/>
          <a:chExt cx="0" cy="0"/>
        </a:xfrm>
      </p:grpSpPr>
      <p:sp>
        <p:nvSpPr>
          <p:cNvPr id="11" name="Segnaposto immagine 9">
            <a:extLst>
              <a:ext uri="{FF2B5EF4-FFF2-40B4-BE49-F238E27FC236}">
                <a16:creationId xmlns:a16="http://schemas.microsoft.com/office/drawing/2014/main" id="{D1D313A2-A4D4-40DF-A0C2-C29F64168525}"/>
              </a:ext>
            </a:extLst>
          </p:cNvPr>
          <p:cNvSpPr>
            <a:spLocks noGrp="1"/>
          </p:cNvSpPr>
          <p:nvPr>
            <p:ph type="pic" sz="quarter" idx="13"/>
          </p:nvPr>
        </p:nvSpPr>
        <p:spPr>
          <a:xfrm>
            <a:off x="0" y="0"/>
            <a:ext cx="12192000" cy="6858000"/>
          </a:xfrm>
        </p:spPr>
        <p:txBody>
          <a:bodyPr rtlCol="0"/>
          <a:lstStyle/>
          <a:p>
            <a:pPr rtl="0"/>
            <a:r>
              <a:rPr lang="it-IT" noProof="0"/>
              <a:t>Fare clic sull'icona per inserire un'immagine</a:t>
            </a:r>
            <a:endParaRPr lang="it-IT" noProof="0" dirty="0"/>
          </a:p>
        </p:txBody>
      </p:sp>
      <p:sp>
        <p:nvSpPr>
          <p:cNvPr id="4" name="Segnaposto data 3">
            <a:extLst>
              <a:ext uri="{FF2B5EF4-FFF2-40B4-BE49-F238E27FC236}">
                <a16:creationId xmlns:a16="http://schemas.microsoft.com/office/drawing/2014/main" id="{9925CCF1-92C0-4AF3-BFAF-4921631915AB}"/>
              </a:ext>
            </a:extLst>
          </p:cNvPr>
          <p:cNvSpPr>
            <a:spLocks noGrp="1"/>
          </p:cNvSpPr>
          <p:nvPr>
            <p:ph type="dt" sz="half" idx="10"/>
          </p:nvPr>
        </p:nvSpPr>
        <p:spPr/>
        <p:txBody>
          <a:bodyPr rtlCol="0"/>
          <a:lstStyle/>
          <a:p>
            <a:pPr rtl="0"/>
            <a:fld id="{54DB44FF-F9B4-4E5D-9888-DD07079D4562}" type="datetime1">
              <a:rPr lang="it-IT" noProof="0" smtClean="0"/>
              <a:t>10/05/2024</a:t>
            </a:fld>
            <a:endParaRPr lang="it-IT" noProof="0" dirty="0"/>
          </a:p>
        </p:txBody>
      </p:sp>
      <p:sp>
        <p:nvSpPr>
          <p:cNvPr id="5" name="Segnaposto piè di pagina 4">
            <a:extLst>
              <a:ext uri="{FF2B5EF4-FFF2-40B4-BE49-F238E27FC236}">
                <a16:creationId xmlns:a16="http://schemas.microsoft.com/office/drawing/2014/main" id="{051A78A9-3DFF-4937-A9F2-5D8CF495F367}"/>
              </a:ext>
            </a:extLst>
          </p:cNvPr>
          <p:cNvSpPr>
            <a:spLocks noGrp="1"/>
          </p:cNvSpPr>
          <p:nvPr>
            <p:ph type="ftr" sz="quarter" idx="11"/>
          </p:nvPr>
        </p:nvSpPr>
        <p:spPr/>
        <p:txBody>
          <a:bodyPr rtlCol="0"/>
          <a:lstStyle/>
          <a:p>
            <a:pPr rtl="0"/>
            <a:r>
              <a:rPr lang="it-IT" noProof="0" dirty="0"/>
              <a:t>Piè di pagina</a:t>
            </a:r>
          </a:p>
        </p:txBody>
      </p:sp>
      <p:sp>
        <p:nvSpPr>
          <p:cNvPr id="6" name="Segnaposto numero diapositiva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
        <p:nvSpPr>
          <p:cNvPr id="3" name="Sottotitolo 2"/>
          <p:cNvSpPr>
            <a:spLocks noGrp="1"/>
          </p:cNvSpPr>
          <p:nvPr>
            <p:ph type="subTitle" idx="1"/>
          </p:nvPr>
        </p:nvSpPr>
        <p:spPr>
          <a:xfrm>
            <a:off x="1212850" y="4508500"/>
            <a:ext cx="5118100" cy="1279652"/>
          </a:xfrm>
        </p:spPr>
        <p:txBody>
          <a:bodyPr lIns="91440" rIns="91440" rtlCol="0">
            <a:normAutofit/>
          </a:bodyPr>
          <a:lstStyle>
            <a:lvl1pPr marL="0" indent="0" algn="l">
              <a:buNone/>
              <a:defRPr sz="2400" cap="all" spc="200" baseline="0">
                <a:solidFill>
                  <a:schemeClr val="bg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pPr rtl="0"/>
            <a:r>
              <a:rPr lang="it-IT" noProof="0"/>
              <a:t>Fare clic per modificare lo stile del sottotitolo dello schema</a:t>
            </a:r>
            <a:endParaRPr lang="it-IT" noProof="0" dirty="0"/>
          </a:p>
        </p:txBody>
      </p:sp>
      <p:sp>
        <p:nvSpPr>
          <p:cNvPr id="2" name="Titolo 1"/>
          <p:cNvSpPr>
            <a:spLocks noGrp="1"/>
          </p:cNvSpPr>
          <p:nvPr>
            <p:ph type="ctrTitle"/>
          </p:nvPr>
        </p:nvSpPr>
        <p:spPr>
          <a:xfrm>
            <a:off x="1212850" y="2057400"/>
            <a:ext cx="5118100" cy="1929066"/>
          </a:xfrm>
        </p:spPr>
        <p:txBody>
          <a:bodyPr rtlCol="0" anchor="b">
            <a:noAutofit/>
          </a:bodyPr>
          <a:lstStyle>
            <a:lvl1pPr algn="l">
              <a:lnSpc>
                <a:spcPct val="90000"/>
              </a:lnSpc>
              <a:defRPr sz="5400" b="1" spc="-50" baseline="0">
                <a:solidFill>
                  <a:schemeClr val="bg1"/>
                </a:solidFill>
                <a:latin typeface="+mn-lt"/>
              </a:defRPr>
            </a:lvl1pPr>
          </a:lstStyle>
          <a:p>
            <a:pPr rtl="0"/>
            <a:r>
              <a:rPr lang="it-IT" noProof="0"/>
              <a:t>Fare clic per modificare lo stile del titolo dello schema</a:t>
            </a:r>
            <a:endParaRPr lang="it-IT" noProof="0" dirty="0"/>
          </a:p>
        </p:txBody>
      </p:sp>
    </p:spTree>
    <p:extLst>
      <p:ext uri="{BB962C8B-B14F-4D97-AF65-F5344CB8AC3E}">
        <p14:creationId xmlns:p14="http://schemas.microsoft.com/office/powerpoint/2010/main" val="6727005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8" name="Rettangolo 7">
            <a:extLst>
              <a:ext uri="{FF2B5EF4-FFF2-40B4-BE49-F238E27FC236}">
                <a16:creationId xmlns:a16="http://schemas.microsoft.com/office/drawing/2014/main" id="{16D90D66-BCB9-4229-A829-628874352AC0}"/>
              </a:ext>
            </a:extLst>
          </p:cNvPr>
          <p:cNvSpPr/>
          <p:nvPr/>
        </p:nvSpPr>
        <p:spPr>
          <a:xfrm>
            <a:off x="16" y="0"/>
            <a:ext cx="4654296" cy="58642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olo 1"/>
          <p:cNvSpPr>
            <a:spLocks noGrp="1"/>
          </p:cNvSpPr>
          <p:nvPr>
            <p:ph type="title"/>
          </p:nvPr>
        </p:nvSpPr>
        <p:spPr>
          <a:xfrm>
            <a:off x="1092200" y="786383"/>
            <a:ext cx="3068833" cy="2093975"/>
          </a:xfrm>
        </p:spPr>
        <p:txBody>
          <a:bodyPr rtlCol="0" anchor="b">
            <a:normAutofit/>
          </a:bodyPr>
          <a:lstStyle>
            <a:lvl1pPr>
              <a:lnSpc>
                <a:spcPct val="90000"/>
              </a:lnSpc>
              <a:defRPr sz="3600" b="0">
                <a:solidFill>
                  <a:srgbClr val="FFFFFF"/>
                </a:solidFill>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5458984" y="812800"/>
            <a:ext cx="5713841" cy="4868609"/>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4" name="Segnaposto testo 3"/>
          <p:cNvSpPr>
            <a:spLocks noGrp="1"/>
          </p:cNvSpPr>
          <p:nvPr>
            <p:ph type="body" sz="half" idx="2" hasCustomPrompt="1"/>
          </p:nvPr>
        </p:nvSpPr>
        <p:spPr>
          <a:xfrm>
            <a:off x="1092200" y="3043050"/>
            <a:ext cx="3068832" cy="2638359"/>
          </a:xfrm>
        </p:spPr>
        <p:txBody>
          <a:bodyPr lIns="91440" rIns="91440" rtlCol="0">
            <a:normAutofit/>
          </a:bodyPr>
          <a:lstStyle>
            <a:lvl1pPr marL="0" indent="0" rtl="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dirty="0"/>
              <a:t>Fare clic per modificare gli stili del testo dello schema</a:t>
            </a:r>
          </a:p>
        </p:txBody>
      </p:sp>
      <p:sp>
        <p:nvSpPr>
          <p:cNvPr id="9" name="Rettangolo 8">
            <a:extLst>
              <a:ext uri="{FF2B5EF4-FFF2-40B4-BE49-F238E27FC236}">
                <a16:creationId xmlns:a16="http://schemas.microsoft.com/office/drawing/2014/main" id="{4DC51BA7-A5A7-4A7F-A707-DBBDEA7705F3}"/>
              </a:ext>
            </a:extLst>
          </p:cNvPr>
          <p:cNvSpPr/>
          <p:nvPr userDrawn="1"/>
        </p:nvSpPr>
        <p:spPr>
          <a:xfrm>
            <a:off x="0" y="1397000"/>
            <a:ext cx="1036320" cy="13294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1" name="Rettangolo 10">
            <a:extLst>
              <a:ext uri="{FF2B5EF4-FFF2-40B4-BE49-F238E27FC236}">
                <a16:creationId xmlns:a16="http://schemas.microsoft.com/office/drawing/2014/main" id="{D23174BA-29D0-4C1A-95C9-5A86FD25E47A}"/>
              </a:ext>
            </a:extLst>
          </p:cNvPr>
          <p:cNvSpPr/>
          <p:nvPr userDrawn="1"/>
        </p:nvSpPr>
        <p:spPr>
          <a:xfrm>
            <a:off x="5458983" y="624142"/>
            <a:ext cx="571384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09251FC1-1A75-47DA-9A6E-B43CF6E86A62}" type="datetime1">
              <a:rPr lang="it-IT" noProof="0" smtClean="0"/>
              <a:t>10/05/2024</a:t>
            </a:fld>
            <a:endParaRPr lang="it-IT" noProof="0" dirty="0"/>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cxnSp>
        <p:nvCxnSpPr>
          <p:cNvPr id="15" name="Connecteur droit 19">
            <a:extLst>
              <a:ext uri="{FF2B5EF4-FFF2-40B4-BE49-F238E27FC236}">
                <a16:creationId xmlns:a16="http://schemas.microsoft.com/office/drawing/2014/main" id="{D84C14C5-D99C-45CD-8001-AC745F4FB49B}"/>
              </a:ext>
            </a:extLst>
          </p:cNvPr>
          <p:cNvCxnSpPr>
            <a:cxnSpLocks/>
          </p:cNvCxnSpPr>
          <p:nvPr userDrawn="1"/>
        </p:nvCxnSpPr>
        <p:spPr>
          <a:xfrm flipH="1">
            <a:off x="1092200" y="6446838"/>
            <a:ext cx="164343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Connecteur droit 19">
            <a:extLst>
              <a:ext uri="{FF2B5EF4-FFF2-40B4-BE49-F238E27FC236}">
                <a16:creationId xmlns:a16="http://schemas.microsoft.com/office/drawing/2014/main" id="{019842DD-D0AB-4E35-9AB2-7DBB6E266120}"/>
              </a:ext>
            </a:extLst>
          </p:cNvPr>
          <p:cNvCxnSpPr>
            <a:cxnSpLocks/>
          </p:cNvCxnSpPr>
          <p:nvPr userDrawn="1"/>
        </p:nvCxnSpPr>
        <p:spPr>
          <a:xfrm flipH="1">
            <a:off x="8420100" y="6429376"/>
            <a:ext cx="1000462"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7" name="Connecteur droit 19">
            <a:extLst>
              <a:ext uri="{FF2B5EF4-FFF2-40B4-BE49-F238E27FC236}">
                <a16:creationId xmlns:a16="http://schemas.microsoft.com/office/drawing/2014/main" id="{832851A7-B301-4616-9843-9A0D06646DFD}"/>
              </a:ext>
            </a:extLst>
          </p:cNvPr>
          <p:cNvCxnSpPr>
            <a:cxnSpLocks/>
          </p:cNvCxnSpPr>
          <p:nvPr userDrawn="1"/>
        </p:nvCxnSpPr>
        <p:spPr>
          <a:xfrm flipH="1" flipV="1">
            <a:off x="10765675" y="6446838"/>
            <a:ext cx="407258" cy="635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5" name="Segnaposto piè di pagina 2">
            <a:extLst>
              <a:ext uri="{FF2B5EF4-FFF2-40B4-BE49-F238E27FC236}">
                <a16:creationId xmlns:a16="http://schemas.microsoft.com/office/drawing/2014/main" id="{82E39F50-459D-C3E1-C6CC-EA208D50E4FE}"/>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spTree>
    <p:extLst>
      <p:ext uri="{BB962C8B-B14F-4D97-AF65-F5344CB8AC3E}">
        <p14:creationId xmlns:p14="http://schemas.microsoft.com/office/powerpoint/2010/main" val="28892083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id="{354D8B55-9EA8-4B81-8E84-9B93B0A27559}"/>
              </a:ext>
            </a:extLst>
          </p:cNvPr>
          <p:cNvSpPr>
            <a:spLocks noGrp="1"/>
          </p:cNvSpPr>
          <p:nvPr>
            <p:ph type="dt" sz="half" idx="10"/>
          </p:nvPr>
        </p:nvSpPr>
        <p:spPr/>
        <p:txBody>
          <a:bodyPr rtlCol="0"/>
          <a:lstStyle/>
          <a:p>
            <a:pPr rtl="0"/>
            <a:fld id="{B74319CE-E5CF-4FF9-86AE-7437B4FD3174}" type="datetime1">
              <a:rPr lang="it-IT" noProof="0" smtClean="0"/>
              <a:t>10/05/2024</a:t>
            </a:fld>
            <a:endParaRPr lang="it-IT" noProof="0" dirty="0"/>
          </a:p>
        </p:txBody>
      </p:sp>
      <p:sp>
        <p:nvSpPr>
          <p:cNvPr id="9" name="Segnaposto numero diapositiva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
        <p:nvSpPr>
          <p:cNvPr id="4" name="Segnaposto piè di pagina 2">
            <a:extLst>
              <a:ext uri="{FF2B5EF4-FFF2-40B4-BE49-F238E27FC236}">
                <a16:creationId xmlns:a16="http://schemas.microsoft.com/office/drawing/2014/main" id="{DC7E41FD-853D-F717-1775-E30235610CE8}"/>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spTree>
    <p:extLst>
      <p:ext uri="{BB962C8B-B14F-4D97-AF65-F5344CB8AC3E}">
        <p14:creationId xmlns:p14="http://schemas.microsoft.com/office/powerpoint/2010/main" val="12650827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8" name="Rettangolo 7">
            <a:extLst>
              <a:ext uri="{FF2B5EF4-FFF2-40B4-BE49-F238E27FC236}">
                <a16:creationId xmlns:a16="http://schemas.microsoft.com/office/drawing/2014/main" id="{16D90D66-BCB9-4229-A829-628874352AC0}"/>
              </a:ext>
            </a:extLst>
          </p:cNvPr>
          <p:cNvSpPr/>
          <p:nvPr/>
        </p:nvSpPr>
        <p:spPr>
          <a:xfrm>
            <a:off x="16" y="0"/>
            <a:ext cx="4654296" cy="58642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egnaposto contenuto 2"/>
          <p:cNvSpPr>
            <a:spLocks noGrp="1"/>
          </p:cNvSpPr>
          <p:nvPr>
            <p:ph idx="1"/>
          </p:nvPr>
        </p:nvSpPr>
        <p:spPr>
          <a:xfrm>
            <a:off x="5458984" y="497808"/>
            <a:ext cx="5713841" cy="4868609"/>
          </a:xfrm>
        </p:spPr>
        <p:txBody>
          <a:bodyPr rtlCol="0" anchor="ct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9" name="Rettangolo 8">
            <a:extLst>
              <a:ext uri="{FF2B5EF4-FFF2-40B4-BE49-F238E27FC236}">
                <a16:creationId xmlns:a16="http://schemas.microsoft.com/office/drawing/2014/main" id="{4DC51BA7-A5A7-4A7F-A707-DBBDEA7705F3}"/>
              </a:ext>
            </a:extLst>
          </p:cNvPr>
          <p:cNvSpPr/>
          <p:nvPr userDrawn="1"/>
        </p:nvSpPr>
        <p:spPr>
          <a:xfrm>
            <a:off x="0" y="2003424"/>
            <a:ext cx="1036320" cy="18573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1" name="Rettangolo 10">
            <a:extLst>
              <a:ext uri="{FF2B5EF4-FFF2-40B4-BE49-F238E27FC236}">
                <a16:creationId xmlns:a16="http://schemas.microsoft.com/office/drawing/2014/main" id="{D23174BA-29D0-4C1A-95C9-5A86FD25E47A}"/>
              </a:ext>
            </a:extLst>
          </p:cNvPr>
          <p:cNvSpPr/>
          <p:nvPr userDrawn="1"/>
        </p:nvSpPr>
        <p:spPr>
          <a:xfrm>
            <a:off x="5458983" y="377398"/>
            <a:ext cx="571384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82620384-FC06-4245-8A4E-BD9C5C3038C1}" type="datetime1">
              <a:rPr lang="it-IT" noProof="0" smtClean="0"/>
              <a:t>10/05/2024</a:t>
            </a:fld>
            <a:endParaRPr lang="it-IT" noProof="0" dirty="0"/>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5" name="Rettangolo 4">
            <a:extLst>
              <a:ext uri="{FF2B5EF4-FFF2-40B4-BE49-F238E27FC236}">
                <a16:creationId xmlns:a16="http://schemas.microsoft.com/office/drawing/2014/main" id="{6BC7DA98-7B92-4F45-80F8-1AEF72A601CF}"/>
              </a:ext>
            </a:extLst>
          </p:cNvPr>
          <p:cNvSpPr/>
          <p:nvPr userDrawn="1"/>
        </p:nvSpPr>
        <p:spPr>
          <a:xfrm>
            <a:off x="1078230" y="2003423"/>
            <a:ext cx="3576082" cy="185737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2" name="Titolo 1"/>
          <p:cNvSpPr>
            <a:spLocks noGrp="1"/>
          </p:cNvSpPr>
          <p:nvPr>
            <p:ph type="title"/>
          </p:nvPr>
        </p:nvSpPr>
        <p:spPr>
          <a:xfrm>
            <a:off x="1092200" y="1885125"/>
            <a:ext cx="3314700" cy="2093975"/>
          </a:xfrm>
        </p:spPr>
        <p:txBody>
          <a:bodyPr rtlCol="0" anchor="ctr">
            <a:normAutofit/>
          </a:bodyPr>
          <a:lstStyle>
            <a:lvl1pPr>
              <a:lnSpc>
                <a:spcPct val="90000"/>
              </a:lnSpc>
              <a:defRPr sz="4400" b="1">
                <a:solidFill>
                  <a:srgbClr val="FFFFFF"/>
                </a:solidFill>
                <a:latin typeface="+mn-lt"/>
              </a:defRPr>
            </a:lvl1pPr>
          </a:lstStyle>
          <a:p>
            <a:pPr rtl="0"/>
            <a:r>
              <a:rPr lang="it-IT" noProof="0"/>
              <a:t>Fare clic per modificare lo stile del titolo dello schema</a:t>
            </a:r>
            <a:endParaRPr lang="it-IT" noProof="0" dirty="0"/>
          </a:p>
        </p:txBody>
      </p:sp>
      <p:sp>
        <p:nvSpPr>
          <p:cNvPr id="18" name="Rettangolo 17">
            <a:extLst>
              <a:ext uri="{FF2B5EF4-FFF2-40B4-BE49-F238E27FC236}">
                <a16:creationId xmlns:a16="http://schemas.microsoft.com/office/drawing/2014/main" id="{DF96815B-4256-4CE0-9FCF-3A2967CF5792}"/>
              </a:ext>
            </a:extLst>
          </p:cNvPr>
          <p:cNvSpPr/>
          <p:nvPr userDrawn="1"/>
        </p:nvSpPr>
        <p:spPr>
          <a:xfrm>
            <a:off x="1092200" y="993775"/>
            <a:ext cx="1036320" cy="936626"/>
          </a:xfrm>
          <a:prstGeom prst="rect">
            <a:avLst/>
          </a:prstGeom>
          <a:solidFill>
            <a:schemeClr val="tx2">
              <a:lumMod val="20000"/>
              <a:lumOff val="80000"/>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4" name="Segnaposto piè di pagina 2">
            <a:extLst>
              <a:ext uri="{FF2B5EF4-FFF2-40B4-BE49-F238E27FC236}">
                <a16:creationId xmlns:a16="http://schemas.microsoft.com/office/drawing/2014/main" id="{DB5FC7EB-9809-9909-8D31-7667D27CFE29}"/>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spTree>
    <p:extLst>
      <p:ext uri="{BB962C8B-B14F-4D97-AF65-F5344CB8AC3E}">
        <p14:creationId xmlns:p14="http://schemas.microsoft.com/office/powerpoint/2010/main" val="11812829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2_Contenuto con didascalia">
    <p:spTree>
      <p:nvGrpSpPr>
        <p:cNvPr id="1" name=""/>
        <p:cNvGrpSpPr/>
        <p:nvPr/>
      </p:nvGrpSpPr>
      <p:grpSpPr>
        <a:xfrm>
          <a:off x="0" y="0"/>
          <a:ext cx="0" cy="0"/>
          <a:chOff x="0" y="0"/>
          <a:chExt cx="0" cy="0"/>
        </a:xfrm>
      </p:grpSpPr>
      <p:sp>
        <p:nvSpPr>
          <p:cNvPr id="18" name="Segnaposto immagine 9">
            <a:extLst>
              <a:ext uri="{FF2B5EF4-FFF2-40B4-BE49-F238E27FC236}">
                <a16:creationId xmlns:a16="http://schemas.microsoft.com/office/drawing/2014/main" id="{4F173117-1383-4956-B947-1EA7A51D0D4A}"/>
              </a:ext>
            </a:extLst>
          </p:cNvPr>
          <p:cNvSpPr>
            <a:spLocks noGrp="1"/>
          </p:cNvSpPr>
          <p:nvPr>
            <p:ph type="pic" sz="quarter" idx="13"/>
          </p:nvPr>
        </p:nvSpPr>
        <p:spPr>
          <a:xfrm>
            <a:off x="0" y="0"/>
            <a:ext cx="4654296" cy="5864225"/>
          </a:xfrm>
        </p:spPr>
        <p:txBody>
          <a:bodyPr rtlCol="0"/>
          <a:lstStyle>
            <a:lvl1pPr>
              <a:defRPr>
                <a:solidFill>
                  <a:schemeClr val="bg1"/>
                </a:solidFill>
              </a:defRPr>
            </a:lvl1pPr>
          </a:lstStyle>
          <a:p>
            <a:pPr rtl="0"/>
            <a:r>
              <a:rPr lang="it-IT" noProof="0"/>
              <a:t>Fare clic sull'icona per inserire un'immagine</a:t>
            </a:r>
            <a:endParaRPr lang="it-IT" noProof="0" dirty="0"/>
          </a:p>
        </p:txBody>
      </p:sp>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3" name="Segnaposto contenuto 2"/>
          <p:cNvSpPr>
            <a:spLocks noGrp="1"/>
          </p:cNvSpPr>
          <p:nvPr>
            <p:ph idx="1"/>
          </p:nvPr>
        </p:nvSpPr>
        <p:spPr>
          <a:xfrm>
            <a:off x="5458984" y="497808"/>
            <a:ext cx="5713841" cy="4868609"/>
          </a:xfrm>
        </p:spPr>
        <p:txBody>
          <a:bodyPr rtlCol="0" anchor="ct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0997CAA8-247F-493B-9041-1EB41C0713A1}" type="datetime1">
              <a:rPr lang="it-IT" noProof="0" smtClean="0"/>
              <a:t>10/05/2024</a:t>
            </a:fld>
            <a:endParaRPr lang="it-IT" noProof="0" dirty="0"/>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2" name="Titolo 1"/>
          <p:cNvSpPr>
            <a:spLocks noGrp="1"/>
          </p:cNvSpPr>
          <p:nvPr>
            <p:ph type="title"/>
          </p:nvPr>
        </p:nvSpPr>
        <p:spPr>
          <a:xfrm>
            <a:off x="1092200" y="1885125"/>
            <a:ext cx="3068833" cy="2093975"/>
          </a:xfrm>
        </p:spPr>
        <p:txBody>
          <a:bodyPr rtlCol="0" anchor="ctr">
            <a:normAutofit/>
          </a:bodyPr>
          <a:lstStyle>
            <a:lvl1pPr>
              <a:lnSpc>
                <a:spcPct val="90000"/>
              </a:lnSpc>
              <a:defRPr sz="4400" b="1" i="0">
                <a:solidFill>
                  <a:srgbClr val="FFFFFF"/>
                </a:solidFill>
                <a:latin typeface="+mn-lt"/>
              </a:defRPr>
            </a:lvl1pPr>
          </a:lstStyle>
          <a:p>
            <a:pPr rtl="0"/>
            <a:r>
              <a:rPr lang="it-IT" noProof="0"/>
              <a:t>Fare clic per modificare lo stile del titolo dello schema</a:t>
            </a:r>
            <a:endParaRPr lang="it-IT" noProof="0" dirty="0"/>
          </a:p>
        </p:txBody>
      </p:sp>
      <p:sp>
        <p:nvSpPr>
          <p:cNvPr id="4" name="Segnaposto piè di pagina 2">
            <a:extLst>
              <a:ext uri="{FF2B5EF4-FFF2-40B4-BE49-F238E27FC236}">
                <a16:creationId xmlns:a16="http://schemas.microsoft.com/office/drawing/2014/main" id="{F1E388EF-366D-885A-CF06-6BEFE9E1E7F6}"/>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spTree>
    <p:extLst>
      <p:ext uri="{BB962C8B-B14F-4D97-AF65-F5344CB8AC3E}">
        <p14:creationId xmlns:p14="http://schemas.microsoft.com/office/powerpoint/2010/main" val="39543055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6_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2" name="Titolo 1"/>
          <p:cNvSpPr>
            <a:spLocks noGrp="1"/>
          </p:cNvSpPr>
          <p:nvPr>
            <p:ph type="title"/>
          </p:nvPr>
        </p:nvSpPr>
        <p:spPr>
          <a:xfrm>
            <a:off x="4984722" y="548355"/>
            <a:ext cx="6054846" cy="634336"/>
          </a:xfrm>
        </p:spPr>
        <p:txBody>
          <a:bodyPr rtlCol="0" anchor="ctr">
            <a:noAutofit/>
          </a:bodyPr>
          <a:lstStyle>
            <a:lvl1pPr>
              <a:lnSpc>
                <a:spcPct val="90000"/>
              </a:lnSpc>
              <a:defRPr sz="3600" b="1" i="0">
                <a:solidFill>
                  <a:srgbClr val="FFFFFF"/>
                </a:solidFill>
                <a:latin typeface="+mn-lt"/>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5100833" y="1611313"/>
            <a:ext cx="6072099" cy="3755104"/>
          </a:xfrm>
        </p:spPr>
        <p:txBody>
          <a:bodyPr rtlCol="0" anchor="t">
            <a:normAutofit/>
          </a:bodyPr>
          <a:lstStyle>
            <a:lvl1pPr>
              <a:defRPr sz="2400"/>
            </a:lvl1pPr>
            <a:lvl2pPr>
              <a:defRPr sz="2000"/>
            </a:lvl2pPr>
            <a:lvl3pPr>
              <a:defRPr sz="1600"/>
            </a:lvl3pPr>
            <a:lvl4pPr>
              <a:defRPr sz="1600"/>
            </a:lvl4pPr>
            <a:lvl5pPr>
              <a:defRPr sz="16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ADCFC264-2C41-457A-9103-DFF5BC066DDD}" type="datetime1">
              <a:rPr lang="it-IT" noProof="0" smtClean="0"/>
              <a:t>10/05/2024</a:t>
            </a:fld>
            <a:endParaRPr lang="it-IT" noProof="0" dirty="0"/>
          </a:p>
        </p:txBody>
      </p:sp>
      <p:sp>
        <p:nvSpPr>
          <p:cNvPr id="13" name="Segnaposto piè di pa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8" name="Segnaposto immagine 9">
            <a:extLst>
              <a:ext uri="{FF2B5EF4-FFF2-40B4-BE49-F238E27FC236}">
                <a16:creationId xmlns:a16="http://schemas.microsoft.com/office/drawing/2014/main" id="{4F173117-1383-4956-B947-1EA7A51D0D4A}"/>
              </a:ext>
            </a:extLst>
          </p:cNvPr>
          <p:cNvSpPr>
            <a:spLocks noGrp="1"/>
          </p:cNvSpPr>
          <p:nvPr>
            <p:ph type="pic" sz="quarter" idx="13"/>
          </p:nvPr>
        </p:nvSpPr>
        <p:spPr>
          <a:xfrm>
            <a:off x="0" y="0"/>
            <a:ext cx="4654296" cy="5864225"/>
          </a:xfrm>
        </p:spPr>
        <p:txBody>
          <a:bodyPr rtlCol="0"/>
          <a:lstStyle>
            <a:lvl1pPr>
              <a:defRPr>
                <a:solidFill>
                  <a:schemeClr val="tx1">
                    <a:lumMod val="75000"/>
                    <a:lumOff val="25000"/>
                  </a:schemeClr>
                </a:solidFill>
              </a:defRPr>
            </a:lvl1pPr>
          </a:lstStyle>
          <a:p>
            <a:pPr rtl="0"/>
            <a:r>
              <a:rPr lang="it-IT" noProof="0"/>
              <a:t>Fare clic sull'icona per inserire un'immagine</a:t>
            </a:r>
            <a:endParaRPr lang="it-IT" noProof="0" dirty="0"/>
          </a:p>
        </p:txBody>
      </p:sp>
    </p:spTree>
    <p:extLst>
      <p:ext uri="{BB962C8B-B14F-4D97-AF65-F5344CB8AC3E}">
        <p14:creationId xmlns:p14="http://schemas.microsoft.com/office/powerpoint/2010/main" val="17510465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7_Contenuto con didascalia">
    <p:spTree>
      <p:nvGrpSpPr>
        <p:cNvPr id="1" name=""/>
        <p:cNvGrpSpPr/>
        <p:nvPr/>
      </p:nvGrpSpPr>
      <p:grpSpPr>
        <a:xfrm>
          <a:off x="0" y="0"/>
          <a:ext cx="0" cy="0"/>
          <a:chOff x="0" y="0"/>
          <a:chExt cx="0" cy="0"/>
        </a:xfrm>
      </p:grpSpPr>
      <p:sp>
        <p:nvSpPr>
          <p:cNvPr id="18" name="Segnaposto immagine 9">
            <a:extLst>
              <a:ext uri="{FF2B5EF4-FFF2-40B4-BE49-F238E27FC236}">
                <a16:creationId xmlns:a16="http://schemas.microsoft.com/office/drawing/2014/main" id="{4F173117-1383-4956-B947-1EA7A51D0D4A}"/>
              </a:ext>
            </a:extLst>
          </p:cNvPr>
          <p:cNvSpPr>
            <a:spLocks noGrp="1"/>
          </p:cNvSpPr>
          <p:nvPr>
            <p:ph type="pic" sz="quarter" idx="13"/>
          </p:nvPr>
        </p:nvSpPr>
        <p:spPr>
          <a:xfrm>
            <a:off x="0" y="0"/>
            <a:ext cx="12192000" cy="3541486"/>
          </a:xfrm>
        </p:spPr>
        <p:txBody>
          <a:bodyPr rtlCol="0"/>
          <a:lstStyle>
            <a:lvl1pPr>
              <a:defRPr>
                <a:solidFill>
                  <a:schemeClr val="tx1">
                    <a:lumMod val="75000"/>
                    <a:lumOff val="25000"/>
                  </a:schemeClr>
                </a:solidFill>
              </a:defRPr>
            </a:lvl1pPr>
          </a:lstStyle>
          <a:p>
            <a:pPr rtl="0"/>
            <a:r>
              <a:rPr lang="it-IT" noProof="0"/>
              <a:t>Fare clic sull'icona per inserire un'immagine</a:t>
            </a:r>
            <a:endParaRPr lang="it-IT" noProof="0" dirty="0"/>
          </a:p>
        </p:txBody>
      </p:sp>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2" name="Titolo 1"/>
          <p:cNvSpPr>
            <a:spLocks noGrp="1"/>
          </p:cNvSpPr>
          <p:nvPr>
            <p:ph type="title"/>
          </p:nvPr>
        </p:nvSpPr>
        <p:spPr>
          <a:xfrm>
            <a:off x="3068577" y="880375"/>
            <a:ext cx="6054846" cy="634336"/>
          </a:xfrm>
        </p:spPr>
        <p:txBody>
          <a:bodyPr rtlCol="0" anchor="ctr">
            <a:noAutofit/>
          </a:bodyPr>
          <a:lstStyle>
            <a:lvl1pPr algn="ctr">
              <a:lnSpc>
                <a:spcPct val="90000"/>
              </a:lnSpc>
              <a:defRPr sz="3600" b="1" i="0">
                <a:solidFill>
                  <a:schemeClr val="tx1">
                    <a:lumMod val="75000"/>
                    <a:lumOff val="25000"/>
                  </a:schemeClr>
                </a:solidFill>
                <a:latin typeface="+mn-lt"/>
              </a:defRPr>
            </a:lvl1pPr>
          </a:lstStyle>
          <a:p>
            <a:pPr rtl="0"/>
            <a:r>
              <a:rPr lang="it-IT" noProof="0"/>
              <a:t>Fare clic per modificare lo stile del titolo dello schema</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BFACEB1B-38C0-4995-A1E2-7B5FD48CA44A}" type="datetime1">
              <a:rPr lang="it-IT" noProof="0" smtClean="0"/>
              <a:t>10/05/2024</a:t>
            </a:fld>
            <a:endParaRPr lang="it-IT" noProof="0" dirty="0"/>
          </a:p>
        </p:txBody>
      </p:sp>
      <p:sp>
        <p:nvSpPr>
          <p:cNvPr id="13" name="Segnaposto piè di pa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9" name="Rettangolo 18">
            <a:extLst>
              <a:ext uri="{FF2B5EF4-FFF2-40B4-BE49-F238E27FC236}">
                <a16:creationId xmlns:a16="http://schemas.microsoft.com/office/drawing/2014/main" id="{AF446475-024F-4C71-99D3-501468ACAD11}"/>
              </a:ext>
            </a:extLst>
          </p:cNvPr>
          <p:cNvSpPr/>
          <p:nvPr userDrawn="1"/>
        </p:nvSpPr>
        <p:spPr>
          <a:xfrm>
            <a:off x="5577840" y="0"/>
            <a:ext cx="1036320" cy="685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7676028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3_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4" name="Rettangolo 3">
            <a:extLst>
              <a:ext uri="{FF2B5EF4-FFF2-40B4-BE49-F238E27FC236}">
                <a16:creationId xmlns:a16="http://schemas.microsoft.com/office/drawing/2014/main" id="{648F6D61-9E88-4632-A0A8-CB2E0CC5DEAF}"/>
              </a:ext>
            </a:extLst>
          </p:cNvPr>
          <p:cNvSpPr/>
          <p:nvPr userDrawn="1"/>
        </p:nvSpPr>
        <p:spPr>
          <a:xfrm>
            <a:off x="4654312" y="507333"/>
            <a:ext cx="7537688" cy="48495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8" name="Rettangolo 7">
            <a:extLst>
              <a:ext uri="{FF2B5EF4-FFF2-40B4-BE49-F238E27FC236}">
                <a16:creationId xmlns:a16="http://schemas.microsoft.com/office/drawing/2014/main" id="{16D90D66-BCB9-4229-A829-628874352AC0}"/>
              </a:ext>
            </a:extLst>
          </p:cNvPr>
          <p:cNvSpPr/>
          <p:nvPr/>
        </p:nvSpPr>
        <p:spPr>
          <a:xfrm>
            <a:off x="16" y="0"/>
            <a:ext cx="4654296" cy="5864225"/>
          </a:xfrm>
          <a:prstGeom prst="rect">
            <a:avLst/>
          </a:prstGeom>
          <a:solidFill>
            <a:srgbClr val="00377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olo 1"/>
          <p:cNvSpPr>
            <a:spLocks noGrp="1"/>
          </p:cNvSpPr>
          <p:nvPr>
            <p:ph type="title"/>
          </p:nvPr>
        </p:nvSpPr>
        <p:spPr>
          <a:xfrm>
            <a:off x="1092200" y="1885125"/>
            <a:ext cx="3068833" cy="2093975"/>
          </a:xfrm>
        </p:spPr>
        <p:txBody>
          <a:bodyPr rtlCol="0" anchor="ctr">
            <a:normAutofit/>
          </a:bodyPr>
          <a:lstStyle>
            <a:lvl1pPr>
              <a:lnSpc>
                <a:spcPct val="90000"/>
              </a:lnSpc>
              <a:defRPr sz="4400" b="1" i="0">
                <a:solidFill>
                  <a:srgbClr val="FFFFFF"/>
                </a:solidFill>
                <a:latin typeface="+mn-lt"/>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6473373" y="943430"/>
            <a:ext cx="4699452" cy="3977366"/>
          </a:xfrm>
        </p:spPr>
        <p:txBody>
          <a:bodyPr rtlCol="0" anchor="ctr">
            <a:normAutofit/>
          </a:bodyPr>
          <a:lstStyle>
            <a:lvl1pPr>
              <a:defRPr sz="2400"/>
            </a:lvl1pPr>
            <a:lvl2pPr>
              <a:defRPr sz="2000"/>
            </a:lvl2pPr>
            <a:lvl3pPr>
              <a:defRPr sz="1600"/>
            </a:lvl3pPr>
            <a:lvl4pPr>
              <a:defRPr sz="1600"/>
            </a:lvl4pPr>
            <a:lvl5pPr>
              <a:defRPr sz="16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FDD649FC-C7F2-4966-B125-333FD0271E55}" type="datetime1">
              <a:rPr lang="it-IT" noProof="0" smtClean="0"/>
              <a:t>10/05/2024</a:t>
            </a:fld>
            <a:endParaRPr lang="it-IT" noProof="0" dirty="0"/>
          </a:p>
        </p:txBody>
      </p:sp>
      <p:sp>
        <p:nvSpPr>
          <p:cNvPr id="13" name="Segnaposto piè di pa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20" name="Rettangolo 19">
            <a:extLst>
              <a:ext uri="{FF2B5EF4-FFF2-40B4-BE49-F238E27FC236}">
                <a16:creationId xmlns:a16="http://schemas.microsoft.com/office/drawing/2014/main" id="{EF73BF96-A07C-4AAA-A37F-65151BD22A70}"/>
              </a:ext>
            </a:extLst>
          </p:cNvPr>
          <p:cNvSpPr/>
          <p:nvPr userDrawn="1"/>
        </p:nvSpPr>
        <p:spPr>
          <a:xfrm>
            <a:off x="4370251" y="2322780"/>
            <a:ext cx="1348378" cy="121866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40127715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4_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4" name="Rettangolo 3">
            <a:extLst>
              <a:ext uri="{FF2B5EF4-FFF2-40B4-BE49-F238E27FC236}">
                <a16:creationId xmlns:a16="http://schemas.microsoft.com/office/drawing/2014/main" id="{648F6D61-9E88-4632-A0A8-CB2E0CC5DEAF}"/>
              </a:ext>
            </a:extLst>
          </p:cNvPr>
          <p:cNvSpPr/>
          <p:nvPr userDrawn="1"/>
        </p:nvSpPr>
        <p:spPr>
          <a:xfrm>
            <a:off x="4654312" y="507333"/>
            <a:ext cx="7537688" cy="48495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8" name="Rettangolo 7">
            <a:extLst>
              <a:ext uri="{FF2B5EF4-FFF2-40B4-BE49-F238E27FC236}">
                <a16:creationId xmlns:a16="http://schemas.microsoft.com/office/drawing/2014/main" id="{16D90D66-BCB9-4229-A829-628874352AC0}"/>
              </a:ext>
            </a:extLst>
          </p:cNvPr>
          <p:cNvSpPr/>
          <p:nvPr userDrawn="1"/>
        </p:nvSpPr>
        <p:spPr>
          <a:xfrm>
            <a:off x="16" y="0"/>
            <a:ext cx="4654296" cy="58642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olo 1"/>
          <p:cNvSpPr>
            <a:spLocks noGrp="1"/>
          </p:cNvSpPr>
          <p:nvPr>
            <p:ph type="title"/>
          </p:nvPr>
        </p:nvSpPr>
        <p:spPr>
          <a:xfrm>
            <a:off x="1092200" y="1885125"/>
            <a:ext cx="3068833" cy="2093975"/>
          </a:xfrm>
        </p:spPr>
        <p:txBody>
          <a:bodyPr rtlCol="0" anchor="ctr">
            <a:normAutofit/>
          </a:bodyPr>
          <a:lstStyle>
            <a:lvl1pPr>
              <a:lnSpc>
                <a:spcPct val="90000"/>
              </a:lnSpc>
              <a:defRPr sz="4400" b="1" i="0">
                <a:solidFill>
                  <a:srgbClr val="FFFFFF"/>
                </a:solidFill>
                <a:latin typeface="+mn-lt"/>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6518529" y="943430"/>
            <a:ext cx="4654296" cy="3977366"/>
          </a:xfrm>
        </p:spPr>
        <p:txBody>
          <a:bodyPr rtlCol="0" anchor="ctr">
            <a:normAutofit/>
          </a:bodyPr>
          <a:lstStyle>
            <a:lvl1pPr>
              <a:defRPr sz="2400"/>
            </a:lvl1pPr>
            <a:lvl2pPr>
              <a:defRPr sz="2000"/>
            </a:lvl2pPr>
            <a:lvl3pPr>
              <a:defRPr sz="1600"/>
            </a:lvl3pPr>
            <a:lvl4pPr>
              <a:defRPr sz="1600"/>
            </a:lvl4pPr>
            <a:lvl5pPr>
              <a:defRPr sz="16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5350E5C9-4822-4828-86B2-BB987B39863B}" type="datetime1">
              <a:rPr lang="it-IT" noProof="0" smtClean="0"/>
              <a:t>10/05/2024</a:t>
            </a:fld>
            <a:endParaRPr lang="it-IT" noProof="0" dirty="0"/>
          </a:p>
        </p:txBody>
      </p:sp>
      <p:sp>
        <p:nvSpPr>
          <p:cNvPr id="13" name="Segnaposto piè di pa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8" name="Rettangolo 17">
            <a:extLst>
              <a:ext uri="{FF2B5EF4-FFF2-40B4-BE49-F238E27FC236}">
                <a16:creationId xmlns:a16="http://schemas.microsoft.com/office/drawing/2014/main" id="{6127F28F-6C7B-471B-9839-EF88426C1976}"/>
              </a:ext>
            </a:extLst>
          </p:cNvPr>
          <p:cNvSpPr/>
          <p:nvPr userDrawn="1"/>
        </p:nvSpPr>
        <p:spPr>
          <a:xfrm>
            <a:off x="4370251" y="2322780"/>
            <a:ext cx="1348378" cy="12186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34986162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8" name="Rettangolo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00377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egnaposto immagine 2"/>
          <p:cNvSpPr>
            <a:spLocks noGrp="1" noChangeAspect="1"/>
          </p:cNvSpPr>
          <p:nvPr>
            <p:ph type="pic" idx="1"/>
          </p:nvPr>
        </p:nvSpPr>
        <p:spPr>
          <a:xfrm>
            <a:off x="15" y="0"/>
            <a:ext cx="12191985" cy="4578350"/>
          </a:xfrm>
          <a:solidFill>
            <a:schemeClr val="bg1"/>
          </a:solidFill>
        </p:spPr>
        <p:txBody>
          <a:bodyPr lIns="457200" tIns="457200" rtlCol="0" anchor="t">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it-IT" noProof="0"/>
              <a:t>Fare clic sull'icona per inserire un'immagine</a:t>
            </a:r>
            <a:endParaRPr lang="it-IT" noProof="0" dirty="0"/>
          </a:p>
        </p:txBody>
      </p:sp>
      <p:sp>
        <p:nvSpPr>
          <p:cNvPr id="2" name="Titolo 1"/>
          <p:cNvSpPr>
            <a:spLocks noGrp="1"/>
          </p:cNvSpPr>
          <p:nvPr>
            <p:ph type="title"/>
          </p:nvPr>
        </p:nvSpPr>
        <p:spPr>
          <a:xfrm>
            <a:off x="1097279" y="4799362"/>
            <a:ext cx="10113645" cy="743682"/>
          </a:xfrm>
        </p:spPr>
        <p:txBody>
          <a:bodyPr tIns="0" bIns="0" rtlCol="0" anchor="b">
            <a:noAutofit/>
          </a:bodyPr>
          <a:lstStyle>
            <a:lvl1pPr algn="ctr">
              <a:defRPr sz="4400" b="1">
                <a:solidFill>
                  <a:srgbClr val="FFFFFF"/>
                </a:solidFill>
              </a:defRPr>
            </a:lvl1pPr>
          </a:lstStyle>
          <a:p>
            <a:pPr rtl="0"/>
            <a:r>
              <a:rPr lang="it-IT" noProof="0"/>
              <a:t>Fare clic per modificare lo stile del titolo dello schema</a:t>
            </a:r>
            <a:endParaRPr lang="it-IT" noProof="0" dirty="0"/>
          </a:p>
        </p:txBody>
      </p:sp>
      <p:sp>
        <p:nvSpPr>
          <p:cNvPr id="4" name="Segnaposto testo 3"/>
          <p:cNvSpPr>
            <a:spLocks noGrp="1"/>
          </p:cNvSpPr>
          <p:nvPr>
            <p:ph type="body" sz="half" idx="2"/>
          </p:nvPr>
        </p:nvSpPr>
        <p:spPr>
          <a:xfrm>
            <a:off x="1097279" y="5715000"/>
            <a:ext cx="10113264" cy="609600"/>
          </a:xfrm>
        </p:spPr>
        <p:txBody>
          <a:bodyPr lIns="91440" tIns="0" rIns="91440" bIns="0" rtlCol="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a:t>Fare clic per modificare gli stili del testo dello schema</a:t>
            </a:r>
          </a:p>
        </p:txBody>
      </p:sp>
      <p:sp>
        <p:nvSpPr>
          <p:cNvPr id="5" name="Segnaposto data 4"/>
          <p:cNvSpPr>
            <a:spLocks noGrp="1"/>
          </p:cNvSpPr>
          <p:nvPr>
            <p:ph type="dt" sz="half" idx="10"/>
          </p:nvPr>
        </p:nvSpPr>
        <p:spPr/>
        <p:txBody>
          <a:bodyPr rtlCol="0"/>
          <a:lstStyle>
            <a:lvl1pPr>
              <a:defRPr>
                <a:solidFill>
                  <a:schemeClr val="bg1"/>
                </a:solidFill>
              </a:defRPr>
            </a:lvl1pPr>
          </a:lstStyle>
          <a:p>
            <a:pPr rtl="0"/>
            <a:fld id="{5A04164A-D1F3-464B-BA5A-A4C4D8F35ADB}" type="datetime1">
              <a:rPr lang="it-IT" noProof="0" smtClean="0"/>
              <a:t>10/05/2024</a:t>
            </a:fld>
            <a:endParaRPr lang="it-IT" noProof="0" dirty="0"/>
          </a:p>
        </p:txBody>
      </p:sp>
      <p:sp>
        <p:nvSpPr>
          <p:cNvPr id="6" name="Segnaposto piè di pagina 5"/>
          <p:cNvSpPr>
            <a:spLocks noGrp="1"/>
          </p:cNvSpPr>
          <p:nvPr>
            <p:ph type="ftr" sz="quarter" idx="11"/>
          </p:nvPr>
        </p:nvSpPr>
        <p:spPr>
          <a:xfrm>
            <a:off x="1097279" y="6446838"/>
            <a:ext cx="6818262" cy="365125"/>
          </a:xfrm>
        </p:spPr>
        <p:txBody>
          <a:bodyPr rtlCol="0"/>
          <a:lstStyle>
            <a:lvl1pPr>
              <a:defRPr>
                <a:solidFill>
                  <a:schemeClr val="bg1"/>
                </a:solidFill>
              </a:defRPr>
            </a:lvl1pPr>
          </a:lstStyle>
          <a:p>
            <a:pPr rtl="0"/>
            <a:r>
              <a:rPr lang="it-IT" noProof="0" dirty="0"/>
              <a:t>Piè di pagina</a:t>
            </a:r>
          </a:p>
        </p:txBody>
      </p:sp>
      <p:sp>
        <p:nvSpPr>
          <p:cNvPr id="7" name="Segnaposto numero diapositiva 6"/>
          <p:cNvSpPr>
            <a:spLocks noGrp="1"/>
          </p:cNvSpPr>
          <p:nvPr>
            <p:ph type="sldNum" sz="quarter" idx="12"/>
          </p:nvPr>
        </p:nvSpPr>
        <p:spPr/>
        <p:txBody>
          <a:bodyPr rtlCol="0"/>
          <a:lstStyle>
            <a:lvl1pPr>
              <a:defRPr>
                <a:solidFill>
                  <a:schemeClr val="bg1"/>
                </a:solidFill>
              </a:defRPr>
            </a:lvl1pPr>
          </a:lstStyle>
          <a:p>
            <a:pPr rtl="0"/>
            <a:fld id="{3A98EE3D-8CD1-4C3F-BD1C-C98C9596463C}" type="slidenum">
              <a:rPr lang="it-IT" noProof="0" smtClean="0"/>
              <a:pPr/>
              <a:t>‹N›</a:t>
            </a:fld>
            <a:endParaRPr lang="it-IT" noProof="0" dirty="0"/>
          </a:p>
        </p:txBody>
      </p:sp>
      <p:sp>
        <p:nvSpPr>
          <p:cNvPr id="9" name="Rettangolo 8">
            <a:extLst>
              <a:ext uri="{FF2B5EF4-FFF2-40B4-BE49-F238E27FC236}">
                <a16:creationId xmlns:a16="http://schemas.microsoft.com/office/drawing/2014/main" id="{B4A4DE4A-F8EF-47D5-8C37-A9021C2BB6A3}"/>
              </a:ext>
            </a:extLst>
          </p:cNvPr>
          <p:cNvSpPr/>
          <p:nvPr userDrawn="1"/>
        </p:nvSpPr>
        <p:spPr>
          <a:xfrm>
            <a:off x="3536950" y="4535901"/>
            <a:ext cx="5118100" cy="1256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5986956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3" name="Segnaposto testo verticale 2"/>
          <p:cNvSpPr>
            <a:spLocks noGrp="1"/>
          </p:cNvSpPr>
          <p:nvPr>
            <p:ph type="body" orient="vert" idx="1"/>
          </p:nvPr>
        </p:nvSpPr>
        <p:spPr/>
        <p:txBody>
          <a:bodyPr vert="eaVert" lIns="45720" tIns="0" rIns="45720" bIns="0"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id="{7D5506EE-1026-4F35-9ACC-BD05BE0F9B36}"/>
              </a:ext>
            </a:extLst>
          </p:cNvPr>
          <p:cNvSpPr>
            <a:spLocks noGrp="1"/>
          </p:cNvSpPr>
          <p:nvPr>
            <p:ph type="dt" sz="half" idx="10"/>
          </p:nvPr>
        </p:nvSpPr>
        <p:spPr/>
        <p:txBody>
          <a:bodyPr rtlCol="0"/>
          <a:lstStyle/>
          <a:p>
            <a:pPr rtl="0"/>
            <a:fld id="{29D1554E-7EF2-44AC-BA44-70A2B54D9DB9}" type="datetime1">
              <a:rPr lang="it-IT" noProof="0" smtClean="0"/>
              <a:t>10/05/2024</a:t>
            </a:fld>
            <a:endParaRPr lang="it-IT" noProof="0" dirty="0"/>
          </a:p>
        </p:txBody>
      </p:sp>
      <p:sp>
        <p:nvSpPr>
          <p:cNvPr id="8" name="Segnaposto piè di pagina 7">
            <a:extLst>
              <a:ext uri="{FF2B5EF4-FFF2-40B4-BE49-F238E27FC236}">
                <a16:creationId xmlns:a16="http://schemas.microsoft.com/office/drawing/2014/main" id="{B7696E5F-8D95-4450-AE52-5438E6EDE2BF}"/>
              </a:ext>
            </a:extLst>
          </p:cNvPr>
          <p:cNvSpPr>
            <a:spLocks noGrp="1"/>
          </p:cNvSpPr>
          <p:nvPr>
            <p:ph type="ftr" sz="quarter" idx="11"/>
          </p:nvPr>
        </p:nvSpPr>
        <p:spPr/>
        <p:txBody>
          <a:bodyPr rtlCol="0"/>
          <a:lstStyle/>
          <a:p>
            <a:pPr rtl="0"/>
            <a:r>
              <a:rPr lang="it-IT" noProof="0" dirty="0"/>
              <a:t>Piè di pagina</a:t>
            </a:r>
          </a:p>
        </p:txBody>
      </p:sp>
      <p:sp>
        <p:nvSpPr>
          <p:cNvPr id="9" name="Segnaposto numero diapositiva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556040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Diapositiva titolo">
    <p:spTree>
      <p:nvGrpSpPr>
        <p:cNvPr id="1" name=""/>
        <p:cNvGrpSpPr/>
        <p:nvPr/>
      </p:nvGrpSpPr>
      <p:grpSpPr>
        <a:xfrm>
          <a:off x="0" y="0"/>
          <a:ext cx="0" cy="0"/>
          <a:chOff x="0" y="0"/>
          <a:chExt cx="0" cy="0"/>
        </a:xfrm>
      </p:grpSpPr>
      <p:sp>
        <p:nvSpPr>
          <p:cNvPr id="13" name="Parallelogramma 14">
            <a:extLst>
              <a:ext uri="{FF2B5EF4-FFF2-40B4-BE49-F238E27FC236}">
                <a16:creationId xmlns:a16="http://schemas.microsoft.com/office/drawing/2014/main" id="{F5AA8A10-E19C-430B-9D5D-8D12F92BFEC5}"/>
              </a:ext>
            </a:extLst>
          </p:cNvPr>
          <p:cNvSpPr/>
          <p:nvPr userDrawn="1"/>
        </p:nvSpPr>
        <p:spPr>
          <a:xfrm>
            <a:off x="7972121"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12" name="Rettangolo 11">
            <a:extLst>
              <a:ext uri="{FF2B5EF4-FFF2-40B4-BE49-F238E27FC236}">
                <a16:creationId xmlns:a16="http://schemas.microsoft.com/office/drawing/2014/main" id="{A7C93D4F-3003-4D58-9AFB-356A0F800F42}"/>
              </a:ext>
            </a:extLst>
          </p:cNvPr>
          <p:cNvSpPr/>
          <p:nvPr userDrawn="1"/>
        </p:nvSpPr>
        <p:spPr>
          <a:xfrm>
            <a:off x="4925679" y="3841"/>
            <a:ext cx="127212" cy="6858000"/>
          </a:xfrm>
          <a:prstGeom prst="rect">
            <a:avLst/>
          </a:prstGeom>
          <a:solidFill>
            <a:srgbClr val="F3E0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4" name="Segnaposto data 3">
            <a:extLst>
              <a:ext uri="{FF2B5EF4-FFF2-40B4-BE49-F238E27FC236}">
                <a16:creationId xmlns:a16="http://schemas.microsoft.com/office/drawing/2014/main" id="{9925CCF1-92C0-4AF3-BFAF-4921631915AB}"/>
              </a:ext>
            </a:extLst>
          </p:cNvPr>
          <p:cNvSpPr>
            <a:spLocks noGrp="1"/>
          </p:cNvSpPr>
          <p:nvPr>
            <p:ph type="dt" sz="half" idx="10"/>
          </p:nvPr>
        </p:nvSpPr>
        <p:spPr/>
        <p:txBody>
          <a:bodyPr rtlCol="0"/>
          <a:lstStyle/>
          <a:p>
            <a:pPr rtl="0"/>
            <a:fld id="{C3F388D4-15DF-446A-91AA-72876CD48301}" type="datetime1">
              <a:rPr lang="it-IT" noProof="0" smtClean="0"/>
              <a:t>10/05/2024</a:t>
            </a:fld>
            <a:endParaRPr lang="it-IT" noProof="0" dirty="0"/>
          </a:p>
        </p:txBody>
      </p:sp>
      <p:sp>
        <p:nvSpPr>
          <p:cNvPr id="5" name="Segnaposto piè di pagina 4">
            <a:extLst>
              <a:ext uri="{FF2B5EF4-FFF2-40B4-BE49-F238E27FC236}">
                <a16:creationId xmlns:a16="http://schemas.microsoft.com/office/drawing/2014/main" id="{051A78A9-3DFF-4937-A9F2-5D8CF495F367}"/>
              </a:ext>
            </a:extLst>
          </p:cNvPr>
          <p:cNvSpPr>
            <a:spLocks noGrp="1"/>
          </p:cNvSpPr>
          <p:nvPr>
            <p:ph type="ftr" sz="quarter" idx="11"/>
          </p:nvPr>
        </p:nvSpPr>
        <p:spPr/>
        <p:txBody>
          <a:bodyPr rtlCol="0"/>
          <a:lstStyle/>
          <a:p>
            <a:pPr rtl="0"/>
            <a:r>
              <a:rPr lang="it-IT" noProof="0" dirty="0"/>
              <a:t>Piè di pagina</a:t>
            </a:r>
          </a:p>
        </p:txBody>
      </p:sp>
      <p:sp>
        <p:nvSpPr>
          <p:cNvPr id="6" name="Segnaposto numero diapositiva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
        <p:nvSpPr>
          <p:cNvPr id="2" name="Titolo 1"/>
          <p:cNvSpPr>
            <a:spLocks noGrp="1"/>
          </p:cNvSpPr>
          <p:nvPr>
            <p:ph type="ctrTitle"/>
          </p:nvPr>
        </p:nvSpPr>
        <p:spPr>
          <a:xfrm>
            <a:off x="6629400" y="758952"/>
            <a:ext cx="4526280" cy="3227514"/>
          </a:xfrm>
        </p:spPr>
        <p:txBody>
          <a:bodyPr rtlCol="0" anchor="b">
            <a:normAutofit/>
          </a:bodyPr>
          <a:lstStyle>
            <a:lvl1pPr algn="l">
              <a:lnSpc>
                <a:spcPct val="90000"/>
              </a:lnSpc>
              <a:defRPr sz="6000" b="1" spc="-50" baseline="0">
                <a:solidFill>
                  <a:srgbClr val="1E5082"/>
                </a:solidFill>
                <a:latin typeface="+mn-lt"/>
              </a:defRPr>
            </a:lvl1pPr>
          </a:lstStyle>
          <a:p>
            <a:pPr rtl="0"/>
            <a:r>
              <a:rPr lang="it-IT" noProof="0" dirty="0"/>
              <a:t>Fare clic per modificare lo stile del titolo dello schema</a:t>
            </a:r>
          </a:p>
        </p:txBody>
      </p:sp>
      <p:sp>
        <p:nvSpPr>
          <p:cNvPr id="3" name="Sottotitolo 2"/>
          <p:cNvSpPr>
            <a:spLocks noGrp="1"/>
          </p:cNvSpPr>
          <p:nvPr>
            <p:ph type="subTitle" idx="1"/>
          </p:nvPr>
        </p:nvSpPr>
        <p:spPr>
          <a:xfrm>
            <a:off x="6632171" y="4508500"/>
            <a:ext cx="4526280" cy="1279652"/>
          </a:xfrm>
        </p:spPr>
        <p:txBody>
          <a:bodyPr lIns="91440" rIns="91440" rtlCol="0">
            <a:normAutofit/>
          </a:bodyPr>
          <a:lstStyle>
            <a:lvl1pPr marL="0" indent="0" algn="l">
              <a:buNone/>
              <a:defRPr sz="2400" cap="all" spc="200" baseline="0">
                <a:solidFill>
                  <a:schemeClr val="tx1">
                    <a:lumMod val="75000"/>
                    <a:lumOff val="25000"/>
                  </a:schemeClr>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pPr rtl="0"/>
            <a:r>
              <a:rPr lang="it-IT" noProof="0"/>
              <a:t>Fare clic per modificare lo stile del sottotitolo dello schema</a:t>
            </a:r>
            <a:endParaRPr lang="it-IT" noProof="0" dirty="0"/>
          </a:p>
        </p:txBody>
      </p:sp>
      <p:sp>
        <p:nvSpPr>
          <p:cNvPr id="11" name="Rettangolo 10">
            <a:extLst>
              <a:ext uri="{FF2B5EF4-FFF2-40B4-BE49-F238E27FC236}">
                <a16:creationId xmlns:a16="http://schemas.microsoft.com/office/drawing/2014/main" id="{6D3E1BBA-670B-4CAE-B839-50ADB23DDBC6}"/>
              </a:ext>
            </a:extLst>
          </p:cNvPr>
          <p:cNvSpPr/>
          <p:nvPr userDrawn="1"/>
        </p:nvSpPr>
        <p:spPr>
          <a:xfrm>
            <a:off x="4838007" y="-1345"/>
            <a:ext cx="137546" cy="6858000"/>
          </a:xfrm>
          <a:prstGeom prst="rect">
            <a:avLst/>
          </a:prstGeom>
          <a:solidFill>
            <a:srgbClr val="E98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pic>
        <p:nvPicPr>
          <p:cNvPr id="9" name="Immagine 8">
            <a:extLst>
              <a:ext uri="{FF2B5EF4-FFF2-40B4-BE49-F238E27FC236}">
                <a16:creationId xmlns:a16="http://schemas.microsoft.com/office/drawing/2014/main" id="{84640A8C-1E5C-F82E-982D-F5BE2053E41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91" y="0"/>
            <a:ext cx="4849398" cy="6858000"/>
          </a:xfrm>
          <a:prstGeom prst="rect">
            <a:avLst/>
          </a:prstGeom>
        </p:spPr>
      </p:pic>
    </p:spTree>
    <p:extLst>
      <p:ext uri="{BB962C8B-B14F-4D97-AF65-F5344CB8AC3E}">
        <p14:creationId xmlns:p14="http://schemas.microsoft.com/office/powerpoint/2010/main" val="663938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1346200"/>
            <a:ext cx="2448033" cy="4530725"/>
          </a:xfrm>
        </p:spPr>
        <p:txBody>
          <a:bodyPr vert="eaVert" rtlCol="0"/>
          <a:lstStyle/>
          <a:p>
            <a:pPr rtl="0"/>
            <a:r>
              <a:rPr lang="it-IT" noProof="0"/>
              <a:t>Fare clic per modificare lo stile del titolo dello schema</a:t>
            </a:r>
            <a:endParaRPr lang="it-IT" noProof="0" dirty="0"/>
          </a:p>
        </p:txBody>
      </p:sp>
      <p:sp>
        <p:nvSpPr>
          <p:cNvPr id="3" name="Segnaposto testo verticale 2"/>
          <p:cNvSpPr>
            <a:spLocks noGrp="1"/>
          </p:cNvSpPr>
          <p:nvPr>
            <p:ph type="body" orient="vert" idx="1"/>
          </p:nvPr>
        </p:nvSpPr>
        <p:spPr>
          <a:xfrm>
            <a:off x="1092200" y="1346200"/>
            <a:ext cx="7480300" cy="4530723"/>
          </a:xfrm>
        </p:spPr>
        <p:txBody>
          <a:bodyPr vert="eaVert" lIns="45720" tIns="0" rIns="45720" bIns="0"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id="{AF33D6B0-F070-45C4-A472-19F432BE3932}"/>
              </a:ext>
            </a:extLst>
          </p:cNvPr>
          <p:cNvSpPr>
            <a:spLocks noGrp="1"/>
          </p:cNvSpPr>
          <p:nvPr>
            <p:ph type="dt" sz="half" idx="10"/>
          </p:nvPr>
        </p:nvSpPr>
        <p:spPr/>
        <p:txBody>
          <a:bodyPr rtlCol="0"/>
          <a:lstStyle/>
          <a:p>
            <a:pPr rtl="0"/>
            <a:fld id="{1C82CFE1-3316-4B70-89C0-454FCB2AAF53}" type="datetime1">
              <a:rPr lang="it-IT" noProof="0" smtClean="0"/>
              <a:t>10/05/2024</a:t>
            </a:fld>
            <a:endParaRPr lang="it-IT" noProof="0" dirty="0"/>
          </a:p>
        </p:txBody>
      </p:sp>
      <p:sp>
        <p:nvSpPr>
          <p:cNvPr id="8" name="Segnaposto piè di pagina 7">
            <a:extLst>
              <a:ext uri="{FF2B5EF4-FFF2-40B4-BE49-F238E27FC236}">
                <a16:creationId xmlns:a16="http://schemas.microsoft.com/office/drawing/2014/main" id="{9975399F-DAB2-410D-967F-ED17E6F796E7}"/>
              </a:ext>
            </a:extLst>
          </p:cNvPr>
          <p:cNvSpPr>
            <a:spLocks noGrp="1"/>
          </p:cNvSpPr>
          <p:nvPr>
            <p:ph type="ftr" sz="quarter" idx="11"/>
          </p:nvPr>
        </p:nvSpPr>
        <p:spPr/>
        <p:txBody>
          <a:bodyPr rtlCol="0"/>
          <a:lstStyle/>
          <a:p>
            <a:pPr rtl="0"/>
            <a:r>
              <a:rPr lang="it-IT" noProof="0" dirty="0"/>
              <a:t>Piè di pagina</a:t>
            </a:r>
          </a:p>
        </p:txBody>
      </p:sp>
      <p:sp>
        <p:nvSpPr>
          <p:cNvPr id="10" name="Segnaposto numero diapositiva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
        <p:nvSpPr>
          <p:cNvPr id="14" name="Rettangolo 13">
            <a:extLst>
              <a:ext uri="{FF2B5EF4-FFF2-40B4-BE49-F238E27FC236}">
                <a16:creationId xmlns:a16="http://schemas.microsoft.com/office/drawing/2014/main" id="{6B443CC6-CDCA-4595-ADAE-DCB961FF1A8E}"/>
              </a:ext>
            </a:extLst>
          </p:cNvPr>
          <p:cNvSpPr/>
          <p:nvPr userDrawn="1"/>
        </p:nvSpPr>
        <p:spPr>
          <a:xfrm rot="16200000">
            <a:off x="8871481" y="-146580"/>
            <a:ext cx="1036320" cy="13294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29406879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id="{354D8B55-9EA8-4B81-8E84-9B93B0A27559}"/>
              </a:ext>
            </a:extLst>
          </p:cNvPr>
          <p:cNvSpPr>
            <a:spLocks noGrp="1"/>
          </p:cNvSpPr>
          <p:nvPr>
            <p:ph type="dt" sz="half" idx="10"/>
          </p:nvPr>
        </p:nvSpPr>
        <p:spPr/>
        <p:txBody>
          <a:bodyPr rtlCol="0"/>
          <a:lstStyle/>
          <a:p>
            <a:pPr rtl="0"/>
            <a:fld id="{74542C42-F0C8-417A-980A-09B6C1CD6C24}" type="datetime1">
              <a:rPr lang="it-IT" noProof="0" smtClean="0"/>
              <a:t>10/05/2024</a:t>
            </a:fld>
            <a:endParaRPr lang="it-IT" noProof="0" dirty="0"/>
          </a:p>
        </p:txBody>
      </p:sp>
      <p:sp>
        <p:nvSpPr>
          <p:cNvPr id="8" name="Segnaposto piè di pagina 7">
            <a:extLst>
              <a:ext uri="{FF2B5EF4-FFF2-40B4-BE49-F238E27FC236}">
                <a16:creationId xmlns:a16="http://schemas.microsoft.com/office/drawing/2014/main" id="{062CA021-2578-47CB-822C-BDDFF7223B28}"/>
              </a:ext>
            </a:extLst>
          </p:cNvPr>
          <p:cNvSpPr>
            <a:spLocks noGrp="1"/>
          </p:cNvSpPr>
          <p:nvPr>
            <p:ph type="ftr" sz="quarter" idx="11"/>
          </p:nvPr>
        </p:nvSpPr>
        <p:spPr/>
        <p:txBody>
          <a:bodyPr rtlCol="0"/>
          <a:lstStyle/>
          <a:p>
            <a:pPr rtl="0"/>
            <a:r>
              <a:rPr lang="it-IT" noProof="0" dirty="0"/>
              <a:t>Piè di pagina</a:t>
            </a:r>
          </a:p>
        </p:txBody>
      </p:sp>
      <p:sp>
        <p:nvSpPr>
          <p:cNvPr id="9" name="Segnaposto numero diapositiva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2018278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Intestazione sezione">
    <p:bg>
      <p:bgPr>
        <a:solidFill>
          <a:schemeClr val="bg1"/>
        </a:solidFill>
        <a:effectLst/>
      </p:bgPr>
    </p:bg>
    <p:spTree>
      <p:nvGrpSpPr>
        <p:cNvPr id="1" name=""/>
        <p:cNvGrpSpPr/>
        <p:nvPr/>
      </p:nvGrpSpPr>
      <p:grpSpPr>
        <a:xfrm>
          <a:off x="0" y="0"/>
          <a:ext cx="0" cy="0"/>
          <a:chOff x="0" y="0"/>
          <a:chExt cx="0" cy="0"/>
        </a:xfrm>
      </p:grpSpPr>
      <p:sp>
        <p:nvSpPr>
          <p:cNvPr id="15" name="Parallelogramma 14">
            <a:extLst>
              <a:ext uri="{FF2B5EF4-FFF2-40B4-BE49-F238E27FC236}">
                <a16:creationId xmlns:a16="http://schemas.microsoft.com/office/drawing/2014/main" id="{98B82A56-7790-48EC-983D-AB8F703699B2}"/>
              </a:ext>
            </a:extLst>
          </p:cNvPr>
          <p:cNvSpPr/>
          <p:nvPr userDrawn="1"/>
        </p:nvSpPr>
        <p:spPr>
          <a:xfrm>
            <a:off x="7972121"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7" name="Segnaposto data 6">
            <a:extLst>
              <a:ext uri="{FF2B5EF4-FFF2-40B4-BE49-F238E27FC236}">
                <a16:creationId xmlns:a16="http://schemas.microsoft.com/office/drawing/2014/main" id="{AAF2E137-EC28-48F8-9198-1F02539029B6}"/>
              </a:ext>
            </a:extLst>
          </p:cNvPr>
          <p:cNvSpPr>
            <a:spLocks noGrp="1"/>
          </p:cNvSpPr>
          <p:nvPr>
            <p:ph type="dt" sz="half" idx="10"/>
          </p:nvPr>
        </p:nvSpPr>
        <p:spPr/>
        <p:txBody>
          <a:bodyPr rtlCol="0"/>
          <a:lstStyle>
            <a:lvl1pPr>
              <a:defRPr>
                <a:solidFill>
                  <a:schemeClr val="tx1">
                    <a:lumMod val="75000"/>
                    <a:lumOff val="25000"/>
                  </a:schemeClr>
                </a:solidFill>
              </a:defRPr>
            </a:lvl1pPr>
          </a:lstStyle>
          <a:p>
            <a:pPr rtl="0"/>
            <a:fld id="{01D72669-6745-4AA0-A173-7F6CEB97CF08}" type="datetime1">
              <a:rPr lang="it-IT" noProof="0" smtClean="0"/>
              <a:t>10/05/2024</a:t>
            </a:fld>
            <a:endParaRPr lang="it-IT" noProof="0" dirty="0"/>
          </a:p>
        </p:txBody>
      </p:sp>
      <p:sp>
        <p:nvSpPr>
          <p:cNvPr id="8" name="Segnaposto piè di pagina 7">
            <a:extLst>
              <a:ext uri="{FF2B5EF4-FFF2-40B4-BE49-F238E27FC236}">
                <a16:creationId xmlns:a16="http://schemas.microsoft.com/office/drawing/2014/main" id="{189422CD-6F62-4DD6-89EF-07A60B42D219}"/>
              </a:ext>
            </a:extLst>
          </p:cNvPr>
          <p:cNvSpPr>
            <a:spLocks noGrp="1"/>
          </p:cNvSpPr>
          <p:nvPr>
            <p:ph type="ftr" sz="quarter" idx="11"/>
          </p:nvPr>
        </p:nvSpPr>
        <p:spPr/>
        <p:txBody>
          <a:bodyPr rtlCol="0"/>
          <a:lstStyle>
            <a:lvl1pPr>
              <a:defRPr>
                <a:solidFill>
                  <a:schemeClr val="tx1">
                    <a:lumMod val="75000"/>
                    <a:lumOff val="25000"/>
                  </a:schemeClr>
                </a:solidFill>
              </a:defRPr>
            </a:lvl1pPr>
          </a:lstStyle>
          <a:p>
            <a:pPr rtl="0"/>
            <a:r>
              <a:rPr lang="it-IT" noProof="0" dirty="0"/>
              <a:t>Piè di pagina</a:t>
            </a:r>
          </a:p>
        </p:txBody>
      </p:sp>
      <p:sp>
        <p:nvSpPr>
          <p:cNvPr id="11" name="Segnaposto numero diapositiva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2" name="Segnaposto immagine 9">
            <a:extLst>
              <a:ext uri="{FF2B5EF4-FFF2-40B4-BE49-F238E27FC236}">
                <a16:creationId xmlns:a16="http://schemas.microsoft.com/office/drawing/2014/main" id="{E76B772A-7600-4ECE-B5A2-34827D4C7103}"/>
              </a:ext>
            </a:extLst>
          </p:cNvPr>
          <p:cNvSpPr>
            <a:spLocks noGrp="1"/>
          </p:cNvSpPr>
          <p:nvPr>
            <p:ph type="pic" sz="quarter" idx="13"/>
          </p:nvPr>
        </p:nvSpPr>
        <p:spPr>
          <a:xfrm>
            <a:off x="0" y="0"/>
            <a:ext cx="6311900" cy="6858000"/>
          </a:xfrm>
        </p:spPr>
        <p:txBody>
          <a:bodyPr rtlCol="0"/>
          <a:lstStyle/>
          <a:p>
            <a:pPr rtl="0"/>
            <a:r>
              <a:rPr lang="it-IT" noProof="0"/>
              <a:t>Fare clic sull'icona per inserire un'immagine</a:t>
            </a:r>
            <a:endParaRPr lang="it-IT" noProof="0" dirty="0"/>
          </a:p>
        </p:txBody>
      </p:sp>
      <p:sp>
        <p:nvSpPr>
          <p:cNvPr id="13" name="Rettangolo 12">
            <a:extLst>
              <a:ext uri="{FF2B5EF4-FFF2-40B4-BE49-F238E27FC236}">
                <a16:creationId xmlns:a16="http://schemas.microsoft.com/office/drawing/2014/main" id="{33820398-8D1F-4543-ABA0-7A67C38769B3}"/>
              </a:ext>
            </a:extLst>
          </p:cNvPr>
          <p:cNvSpPr/>
          <p:nvPr userDrawn="1"/>
        </p:nvSpPr>
        <p:spPr>
          <a:xfrm>
            <a:off x="2451099" y="3568700"/>
            <a:ext cx="8721725" cy="23082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rtl="0"/>
            <a:endParaRPr lang="it-IT" sz="1400" noProof="0" dirty="0"/>
          </a:p>
        </p:txBody>
      </p:sp>
      <p:sp>
        <p:nvSpPr>
          <p:cNvPr id="2" name="Titolo 1"/>
          <p:cNvSpPr>
            <a:spLocks noGrp="1"/>
          </p:cNvSpPr>
          <p:nvPr>
            <p:ph type="title"/>
          </p:nvPr>
        </p:nvSpPr>
        <p:spPr>
          <a:xfrm>
            <a:off x="2641599" y="3746500"/>
            <a:ext cx="8331202" cy="1308100"/>
          </a:xfrm>
        </p:spPr>
        <p:txBody>
          <a:bodyPr rtlCol="0" anchor="b" anchorCtr="0">
            <a:noAutofit/>
          </a:bodyPr>
          <a:lstStyle>
            <a:lvl1pPr>
              <a:lnSpc>
                <a:spcPct val="90000"/>
              </a:lnSpc>
              <a:defRPr sz="4800" b="1">
                <a:solidFill>
                  <a:schemeClr val="bg1"/>
                </a:solidFill>
                <a:latin typeface="+mn-lt"/>
              </a:defRPr>
            </a:lvl1pPr>
          </a:lstStyle>
          <a:p>
            <a:pPr rtl="0"/>
            <a:r>
              <a:rPr lang="it-IT" noProof="0"/>
              <a:t>Fare clic per modificare lo stile del titolo dello schema</a:t>
            </a:r>
            <a:endParaRPr lang="it-IT" noProof="0" dirty="0"/>
          </a:p>
        </p:txBody>
      </p:sp>
      <p:sp>
        <p:nvSpPr>
          <p:cNvPr id="3" name="Segnaposto testo 2"/>
          <p:cNvSpPr>
            <a:spLocks noGrp="1"/>
          </p:cNvSpPr>
          <p:nvPr>
            <p:ph type="body" idx="1"/>
          </p:nvPr>
        </p:nvSpPr>
        <p:spPr>
          <a:xfrm>
            <a:off x="2641600" y="5219700"/>
            <a:ext cx="8331201" cy="586740"/>
          </a:xfrm>
        </p:spPr>
        <p:txBody>
          <a:bodyPr lIns="91440" rIns="91440" rtlCol="0" anchor="t" anchorCtr="0">
            <a:normAutofit/>
          </a:bodyPr>
          <a:lstStyle>
            <a:lvl1pPr marL="0" indent="0">
              <a:buNone/>
              <a:defRPr sz="2400" cap="all" spc="20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it-IT" noProof="0"/>
              <a:t>Fare clic per modificare gli stili del testo dello schema</a:t>
            </a:r>
          </a:p>
        </p:txBody>
      </p:sp>
      <p:sp>
        <p:nvSpPr>
          <p:cNvPr id="14" name="Rettangolo 13">
            <a:extLst>
              <a:ext uri="{FF2B5EF4-FFF2-40B4-BE49-F238E27FC236}">
                <a16:creationId xmlns:a16="http://schemas.microsoft.com/office/drawing/2014/main" id="{45757C57-BBBA-44C6-9A4D-12F5D1E400AA}"/>
              </a:ext>
            </a:extLst>
          </p:cNvPr>
          <p:cNvSpPr/>
          <p:nvPr userDrawn="1"/>
        </p:nvSpPr>
        <p:spPr>
          <a:xfrm>
            <a:off x="3752850" y="3469101"/>
            <a:ext cx="511810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2596984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Intestazione della sezione">
    <p:bg>
      <p:bgPr>
        <a:solidFill>
          <a:schemeClr val="bg1"/>
        </a:solidFill>
        <a:effectLst/>
      </p:bgPr>
    </p:bg>
    <p:spTree>
      <p:nvGrpSpPr>
        <p:cNvPr id="1" name=""/>
        <p:cNvGrpSpPr/>
        <p:nvPr/>
      </p:nvGrpSpPr>
      <p:grpSpPr>
        <a:xfrm>
          <a:off x="0" y="0"/>
          <a:ext cx="0" cy="0"/>
          <a:chOff x="0" y="0"/>
          <a:chExt cx="0" cy="0"/>
        </a:xfrm>
      </p:grpSpPr>
      <p:sp>
        <p:nvSpPr>
          <p:cNvPr id="7" name="Segnaposto data 6">
            <a:extLst>
              <a:ext uri="{FF2B5EF4-FFF2-40B4-BE49-F238E27FC236}">
                <a16:creationId xmlns:a16="http://schemas.microsoft.com/office/drawing/2014/main" id="{AAF2E137-EC28-48F8-9198-1F02539029B6}"/>
              </a:ext>
            </a:extLst>
          </p:cNvPr>
          <p:cNvSpPr>
            <a:spLocks noGrp="1"/>
          </p:cNvSpPr>
          <p:nvPr>
            <p:ph type="dt" sz="half" idx="10"/>
          </p:nvPr>
        </p:nvSpPr>
        <p:spPr/>
        <p:txBody>
          <a:bodyPr rtlCol="0"/>
          <a:lstStyle>
            <a:lvl1pPr>
              <a:defRPr>
                <a:solidFill>
                  <a:schemeClr val="tx1">
                    <a:lumMod val="75000"/>
                    <a:lumOff val="25000"/>
                  </a:schemeClr>
                </a:solidFill>
              </a:defRPr>
            </a:lvl1pPr>
          </a:lstStyle>
          <a:p>
            <a:pPr rtl="0"/>
            <a:fld id="{081A99FD-A18D-4AC6-92B0-69E29E35743B}" type="datetime1">
              <a:rPr lang="it-IT" noProof="0" smtClean="0"/>
              <a:t>10/05/2024</a:t>
            </a:fld>
            <a:endParaRPr lang="it-IT" noProof="0" dirty="0"/>
          </a:p>
        </p:txBody>
      </p:sp>
      <p:sp>
        <p:nvSpPr>
          <p:cNvPr id="8" name="Segnaposto piè di pagina 7">
            <a:extLst>
              <a:ext uri="{FF2B5EF4-FFF2-40B4-BE49-F238E27FC236}">
                <a16:creationId xmlns:a16="http://schemas.microsoft.com/office/drawing/2014/main" id="{189422CD-6F62-4DD6-89EF-07A60B42D219}"/>
              </a:ext>
            </a:extLst>
          </p:cNvPr>
          <p:cNvSpPr>
            <a:spLocks noGrp="1"/>
          </p:cNvSpPr>
          <p:nvPr>
            <p:ph type="ftr" sz="quarter" idx="11"/>
          </p:nvPr>
        </p:nvSpPr>
        <p:spPr/>
        <p:txBody>
          <a:bodyPr rtlCol="0"/>
          <a:lstStyle>
            <a:lvl1pPr>
              <a:defRPr>
                <a:solidFill>
                  <a:schemeClr val="tx1">
                    <a:lumMod val="75000"/>
                    <a:lumOff val="25000"/>
                  </a:schemeClr>
                </a:solidFill>
              </a:defRPr>
            </a:lvl1pPr>
          </a:lstStyle>
          <a:p>
            <a:pPr rtl="0"/>
            <a:r>
              <a:rPr lang="it-IT" noProof="0" dirty="0"/>
              <a:t>Piè di pagina</a:t>
            </a:r>
          </a:p>
        </p:txBody>
      </p:sp>
      <p:sp>
        <p:nvSpPr>
          <p:cNvPr id="11" name="Segnaposto numero diapositiva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2" name="Segnaposto immagine 9">
            <a:extLst>
              <a:ext uri="{FF2B5EF4-FFF2-40B4-BE49-F238E27FC236}">
                <a16:creationId xmlns:a16="http://schemas.microsoft.com/office/drawing/2014/main" id="{E76B772A-7600-4ECE-B5A2-34827D4C7103}"/>
              </a:ext>
            </a:extLst>
          </p:cNvPr>
          <p:cNvSpPr>
            <a:spLocks noGrp="1"/>
          </p:cNvSpPr>
          <p:nvPr>
            <p:ph type="pic" sz="quarter" idx="13"/>
          </p:nvPr>
        </p:nvSpPr>
        <p:spPr>
          <a:xfrm>
            <a:off x="0" y="0"/>
            <a:ext cx="12192000" cy="6858000"/>
          </a:xfrm>
        </p:spPr>
        <p:txBody>
          <a:bodyPr rtlCol="0"/>
          <a:lstStyle/>
          <a:p>
            <a:pPr rtl="0"/>
            <a:r>
              <a:rPr lang="it-IT" noProof="0"/>
              <a:t>Fare clic sull'icona per inserire un'immagine</a:t>
            </a:r>
            <a:endParaRPr lang="it-IT" noProof="0" dirty="0"/>
          </a:p>
        </p:txBody>
      </p:sp>
      <p:sp>
        <p:nvSpPr>
          <p:cNvPr id="13" name="Rettangolo 12">
            <a:extLst>
              <a:ext uri="{FF2B5EF4-FFF2-40B4-BE49-F238E27FC236}">
                <a16:creationId xmlns:a16="http://schemas.microsoft.com/office/drawing/2014/main" id="{33820398-8D1F-4543-ABA0-7A67C38769B3}"/>
              </a:ext>
            </a:extLst>
          </p:cNvPr>
          <p:cNvSpPr/>
          <p:nvPr userDrawn="1"/>
        </p:nvSpPr>
        <p:spPr>
          <a:xfrm>
            <a:off x="1735138" y="3568700"/>
            <a:ext cx="8721725" cy="23082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rtl="0"/>
            <a:endParaRPr lang="it-IT" sz="1400" noProof="0" dirty="0"/>
          </a:p>
        </p:txBody>
      </p:sp>
      <p:sp>
        <p:nvSpPr>
          <p:cNvPr id="2" name="Titolo 1"/>
          <p:cNvSpPr>
            <a:spLocks noGrp="1"/>
          </p:cNvSpPr>
          <p:nvPr>
            <p:ph type="title"/>
          </p:nvPr>
        </p:nvSpPr>
        <p:spPr>
          <a:xfrm>
            <a:off x="1930399" y="3746500"/>
            <a:ext cx="8331202" cy="1308100"/>
          </a:xfrm>
        </p:spPr>
        <p:txBody>
          <a:bodyPr rtlCol="0" anchor="b" anchorCtr="0">
            <a:noAutofit/>
          </a:bodyPr>
          <a:lstStyle>
            <a:lvl1pPr algn="ctr">
              <a:lnSpc>
                <a:spcPct val="90000"/>
              </a:lnSpc>
              <a:defRPr sz="4800" b="1">
                <a:solidFill>
                  <a:schemeClr val="bg1"/>
                </a:solidFill>
                <a:latin typeface="+mn-lt"/>
              </a:defRPr>
            </a:lvl1pPr>
          </a:lstStyle>
          <a:p>
            <a:pPr rtl="0"/>
            <a:r>
              <a:rPr lang="it-IT" noProof="0"/>
              <a:t>Fare clic per modificare lo stile del titolo dello schema</a:t>
            </a:r>
            <a:endParaRPr lang="it-IT" noProof="0" dirty="0"/>
          </a:p>
        </p:txBody>
      </p:sp>
      <p:sp>
        <p:nvSpPr>
          <p:cNvPr id="3" name="Segnaposto testo 2"/>
          <p:cNvSpPr>
            <a:spLocks noGrp="1"/>
          </p:cNvSpPr>
          <p:nvPr>
            <p:ph type="body" idx="1"/>
          </p:nvPr>
        </p:nvSpPr>
        <p:spPr>
          <a:xfrm>
            <a:off x="1930400" y="5219700"/>
            <a:ext cx="8331201" cy="586740"/>
          </a:xfrm>
        </p:spPr>
        <p:txBody>
          <a:bodyPr lIns="91440" rIns="91440" rtlCol="0" anchor="t" anchorCtr="0">
            <a:normAutofit/>
          </a:bodyPr>
          <a:lstStyle>
            <a:lvl1pPr marL="0" indent="0" algn="ctr">
              <a:buNone/>
              <a:defRPr sz="2400" cap="all" spc="20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it-IT" noProof="0"/>
              <a:t>Fare clic per modificare gli stili del testo dello schema</a:t>
            </a:r>
          </a:p>
        </p:txBody>
      </p:sp>
      <p:sp>
        <p:nvSpPr>
          <p:cNvPr id="14" name="Rettangolo 13">
            <a:extLst>
              <a:ext uri="{FF2B5EF4-FFF2-40B4-BE49-F238E27FC236}">
                <a16:creationId xmlns:a16="http://schemas.microsoft.com/office/drawing/2014/main" id="{45757C57-BBBA-44C6-9A4D-12F5D1E400AA}"/>
              </a:ext>
            </a:extLst>
          </p:cNvPr>
          <p:cNvSpPr/>
          <p:nvPr userDrawn="1"/>
        </p:nvSpPr>
        <p:spPr>
          <a:xfrm>
            <a:off x="3536950" y="3469101"/>
            <a:ext cx="511810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37664897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8" name="Titolo 7"/>
          <p:cNvSpPr>
            <a:spLocks noGrp="1"/>
          </p:cNvSpPr>
          <p:nvPr>
            <p:ph type="title"/>
          </p:nvPr>
        </p:nvSpPr>
        <p:spPr>
          <a:xfrm>
            <a:off x="1097280" y="286603"/>
            <a:ext cx="10058400" cy="1450757"/>
          </a:xfrm>
        </p:spPr>
        <p:txBody>
          <a:bodyPr rtlCol="0"/>
          <a:lstStyle/>
          <a:p>
            <a:pPr rtl="0"/>
            <a:r>
              <a:rPr lang="it-IT" noProof="0"/>
              <a:t>Fare clic per modificare lo stile del titolo dello schema</a:t>
            </a:r>
            <a:endParaRPr lang="it-IT" noProof="0" dirty="0"/>
          </a:p>
        </p:txBody>
      </p:sp>
      <p:sp>
        <p:nvSpPr>
          <p:cNvPr id="3" name="Segnaposto contenuto 2"/>
          <p:cNvSpPr>
            <a:spLocks noGrp="1"/>
          </p:cNvSpPr>
          <p:nvPr>
            <p:ph sz="half" idx="1"/>
          </p:nvPr>
        </p:nvSpPr>
        <p:spPr>
          <a:xfrm>
            <a:off x="1097280" y="2120900"/>
            <a:ext cx="4639736" cy="3748193"/>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4" name="Segnaposto contenuto 3"/>
          <p:cNvSpPr>
            <a:spLocks noGrp="1"/>
          </p:cNvSpPr>
          <p:nvPr>
            <p:ph sz="half" idx="2"/>
          </p:nvPr>
        </p:nvSpPr>
        <p:spPr>
          <a:xfrm>
            <a:off x="6515944" y="2120900"/>
            <a:ext cx="4639736" cy="3748194"/>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2" name="Segnaposto data 1">
            <a:extLst>
              <a:ext uri="{FF2B5EF4-FFF2-40B4-BE49-F238E27FC236}">
                <a16:creationId xmlns:a16="http://schemas.microsoft.com/office/drawing/2014/main" id="{5782D47D-B0DC-4C40-BCC6-BBBA32584A38}"/>
              </a:ext>
            </a:extLst>
          </p:cNvPr>
          <p:cNvSpPr>
            <a:spLocks noGrp="1"/>
          </p:cNvSpPr>
          <p:nvPr>
            <p:ph type="dt" sz="half" idx="10"/>
          </p:nvPr>
        </p:nvSpPr>
        <p:spPr/>
        <p:txBody>
          <a:bodyPr rtlCol="0"/>
          <a:lstStyle/>
          <a:p>
            <a:pPr rtl="0"/>
            <a:fld id="{43B79944-34CF-4A72-AC1B-909189585767}" type="datetime1">
              <a:rPr lang="it-IT" noProof="0" smtClean="0"/>
              <a:t>10/05/2024</a:t>
            </a:fld>
            <a:endParaRPr lang="it-IT" noProof="0" dirty="0"/>
          </a:p>
        </p:txBody>
      </p:sp>
      <p:sp>
        <p:nvSpPr>
          <p:cNvPr id="9" name="Segnaposto piè di pagina 8">
            <a:extLst>
              <a:ext uri="{FF2B5EF4-FFF2-40B4-BE49-F238E27FC236}">
                <a16:creationId xmlns:a16="http://schemas.microsoft.com/office/drawing/2014/main" id="{4690D34E-7EBD-44B2-83CA-4C126A18D7EF}"/>
              </a:ext>
            </a:extLst>
          </p:cNvPr>
          <p:cNvSpPr>
            <a:spLocks noGrp="1"/>
          </p:cNvSpPr>
          <p:nvPr>
            <p:ph type="ftr" sz="quarter" idx="11"/>
          </p:nvPr>
        </p:nvSpPr>
        <p:spPr/>
        <p:txBody>
          <a:bodyPr rtlCol="0"/>
          <a:lstStyle/>
          <a:p>
            <a:pPr rtl="0"/>
            <a:r>
              <a:rPr lang="it-IT" noProof="0" dirty="0"/>
              <a:t>Piè di pagina</a:t>
            </a:r>
          </a:p>
        </p:txBody>
      </p:sp>
      <p:sp>
        <p:nvSpPr>
          <p:cNvPr id="10" name="Segnaposto numero diapositiva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3387972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0" name="Titolo 9"/>
          <p:cNvSpPr>
            <a:spLocks noGrp="1"/>
          </p:cNvSpPr>
          <p:nvPr>
            <p:ph type="title"/>
          </p:nvPr>
        </p:nvSpPr>
        <p:spPr>
          <a:xfrm>
            <a:off x="1097280" y="286603"/>
            <a:ext cx="10058400" cy="1450757"/>
          </a:xfrm>
        </p:spPr>
        <p:txBody>
          <a:bodyPr rtlCol="0"/>
          <a:lstStyle/>
          <a:p>
            <a:pPr rtl="0"/>
            <a:r>
              <a:rPr lang="it-IT" noProof="0"/>
              <a:t>Fare clic per modificare lo stile del titolo dello schema</a:t>
            </a:r>
            <a:endParaRPr lang="it-IT" noProof="0" dirty="0"/>
          </a:p>
        </p:txBody>
      </p:sp>
      <p:sp>
        <p:nvSpPr>
          <p:cNvPr id="3" name="Segnaposto testo 2"/>
          <p:cNvSpPr>
            <a:spLocks noGrp="1"/>
          </p:cNvSpPr>
          <p:nvPr>
            <p:ph type="body" idx="1"/>
          </p:nvPr>
        </p:nvSpPr>
        <p:spPr>
          <a:xfrm>
            <a:off x="1097280" y="2057400"/>
            <a:ext cx="4639736" cy="736282"/>
          </a:xfrm>
        </p:spPr>
        <p:txBody>
          <a:bodyPr lIns="91440" rIns="91440" rtlCol="0" anchor="ctr">
            <a:noAutofit/>
          </a:bodyPr>
          <a:lstStyle>
            <a:lvl1pPr marL="0" indent="0" algn="l">
              <a:buNone/>
              <a:defRPr sz="24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4" name="Segnaposto contenuto 3"/>
          <p:cNvSpPr>
            <a:spLocks noGrp="1"/>
          </p:cNvSpPr>
          <p:nvPr>
            <p:ph sz="half" idx="2"/>
          </p:nvPr>
        </p:nvSpPr>
        <p:spPr>
          <a:xfrm>
            <a:off x="1186731" y="2958274"/>
            <a:ext cx="4639736" cy="2910821"/>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5" name="Segnaposto testo 4"/>
          <p:cNvSpPr>
            <a:spLocks noGrp="1"/>
          </p:cNvSpPr>
          <p:nvPr>
            <p:ph type="body" sz="quarter" idx="3"/>
          </p:nvPr>
        </p:nvSpPr>
        <p:spPr>
          <a:xfrm>
            <a:off x="6515944" y="2057400"/>
            <a:ext cx="4639736" cy="736282"/>
          </a:xfrm>
        </p:spPr>
        <p:txBody>
          <a:bodyPr lIns="91440" rIns="91440" rtlCol="0" anchor="ctr">
            <a:noAutofit/>
          </a:bodyPr>
          <a:lstStyle>
            <a:lvl1pPr marL="0" indent="0">
              <a:buNone/>
              <a:defRPr sz="24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6" name="Segnaposto contenuto 5"/>
          <p:cNvSpPr>
            <a:spLocks noGrp="1"/>
          </p:cNvSpPr>
          <p:nvPr>
            <p:ph sz="quarter" idx="4"/>
          </p:nvPr>
        </p:nvSpPr>
        <p:spPr>
          <a:xfrm>
            <a:off x="6605395" y="2958273"/>
            <a:ext cx="4639736" cy="2910821"/>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2" name="Segnaposto data 1">
            <a:extLst>
              <a:ext uri="{FF2B5EF4-FFF2-40B4-BE49-F238E27FC236}">
                <a16:creationId xmlns:a16="http://schemas.microsoft.com/office/drawing/2014/main" id="{8AF8A515-AA94-45D1-9223-5C2272618D85}"/>
              </a:ext>
            </a:extLst>
          </p:cNvPr>
          <p:cNvSpPr>
            <a:spLocks noGrp="1"/>
          </p:cNvSpPr>
          <p:nvPr>
            <p:ph type="dt" sz="half" idx="10"/>
          </p:nvPr>
        </p:nvSpPr>
        <p:spPr/>
        <p:txBody>
          <a:bodyPr rtlCol="0"/>
          <a:lstStyle/>
          <a:p>
            <a:pPr rtl="0"/>
            <a:fld id="{AAAF3A87-C769-4508-A602-98056DD906C2}" type="datetime1">
              <a:rPr lang="it-IT" noProof="0" smtClean="0"/>
              <a:t>10/05/2024</a:t>
            </a:fld>
            <a:endParaRPr lang="it-IT" noProof="0" dirty="0"/>
          </a:p>
        </p:txBody>
      </p:sp>
      <p:sp>
        <p:nvSpPr>
          <p:cNvPr id="11" name="Segnaposto piè di pagina 10">
            <a:extLst>
              <a:ext uri="{FF2B5EF4-FFF2-40B4-BE49-F238E27FC236}">
                <a16:creationId xmlns:a16="http://schemas.microsoft.com/office/drawing/2014/main" id="{D052F5BC-98E0-4D60-AD67-9547738B7DD4}"/>
              </a:ext>
            </a:extLst>
          </p:cNvPr>
          <p:cNvSpPr>
            <a:spLocks noGrp="1"/>
          </p:cNvSpPr>
          <p:nvPr>
            <p:ph type="ftr" sz="quarter" idx="11"/>
          </p:nvPr>
        </p:nvSpPr>
        <p:spPr/>
        <p:txBody>
          <a:bodyPr rtlCol="0"/>
          <a:lstStyle/>
          <a:p>
            <a:pPr rtl="0"/>
            <a:r>
              <a:rPr lang="it-IT" noProof="0" dirty="0"/>
              <a:t>Piè di pagina</a:t>
            </a:r>
          </a:p>
        </p:txBody>
      </p:sp>
      <p:sp>
        <p:nvSpPr>
          <p:cNvPr id="12" name="Segnaposto numero diapositiva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2195941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6" name="Segnaposto data 5">
            <a:extLst>
              <a:ext uri="{FF2B5EF4-FFF2-40B4-BE49-F238E27FC236}">
                <a16:creationId xmlns:a16="http://schemas.microsoft.com/office/drawing/2014/main" id="{7392073F-158F-44A3-8913-917AFFC1BC20}"/>
              </a:ext>
            </a:extLst>
          </p:cNvPr>
          <p:cNvSpPr>
            <a:spLocks noGrp="1"/>
          </p:cNvSpPr>
          <p:nvPr>
            <p:ph type="dt" sz="half" idx="10"/>
          </p:nvPr>
        </p:nvSpPr>
        <p:spPr/>
        <p:txBody>
          <a:bodyPr rtlCol="0"/>
          <a:lstStyle/>
          <a:p>
            <a:pPr rtl="0"/>
            <a:fld id="{5F1DB439-C8A9-45DF-AFF2-9EFA3E72C152}" type="datetime1">
              <a:rPr lang="it-IT" noProof="0" smtClean="0"/>
              <a:t>10/05/2024</a:t>
            </a:fld>
            <a:endParaRPr lang="it-IT" noProof="0" dirty="0"/>
          </a:p>
        </p:txBody>
      </p:sp>
      <p:sp>
        <p:nvSpPr>
          <p:cNvPr id="7" name="Segnaposto piè di pagina 6">
            <a:extLst>
              <a:ext uri="{FF2B5EF4-FFF2-40B4-BE49-F238E27FC236}">
                <a16:creationId xmlns:a16="http://schemas.microsoft.com/office/drawing/2014/main" id="{EED72207-24CA-42B7-A975-2F8E41CBA904}"/>
              </a:ext>
            </a:extLst>
          </p:cNvPr>
          <p:cNvSpPr>
            <a:spLocks noGrp="1"/>
          </p:cNvSpPr>
          <p:nvPr>
            <p:ph type="ftr" sz="quarter" idx="11"/>
          </p:nvPr>
        </p:nvSpPr>
        <p:spPr/>
        <p:txBody>
          <a:bodyPr rtlCol="0"/>
          <a:lstStyle/>
          <a:p>
            <a:pPr rtl="0"/>
            <a:r>
              <a:rPr lang="it-IT" noProof="0" dirty="0"/>
              <a:t>Piè di pagina</a:t>
            </a:r>
          </a:p>
        </p:txBody>
      </p:sp>
      <p:sp>
        <p:nvSpPr>
          <p:cNvPr id="8" name="Segnaposto numero diapositiva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11800130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Vuoto">
    <p:spTree>
      <p:nvGrpSpPr>
        <p:cNvPr id="1" name=""/>
        <p:cNvGrpSpPr/>
        <p:nvPr/>
      </p:nvGrpSpPr>
      <p:grpSpPr>
        <a:xfrm>
          <a:off x="0" y="0"/>
          <a:ext cx="0" cy="0"/>
          <a:chOff x="0" y="0"/>
          <a:chExt cx="0" cy="0"/>
        </a:xfrm>
      </p:grpSpPr>
      <p:sp>
        <p:nvSpPr>
          <p:cNvPr id="6" name="Parallelogramma 14">
            <a:extLst>
              <a:ext uri="{FF2B5EF4-FFF2-40B4-BE49-F238E27FC236}">
                <a16:creationId xmlns:a16="http://schemas.microsoft.com/office/drawing/2014/main" id="{AF082EE3-41AA-4817-A1CC-C33DDB8F675F}"/>
              </a:ext>
            </a:extLst>
          </p:cNvPr>
          <p:cNvSpPr/>
          <p:nvPr userDrawn="1"/>
        </p:nvSpPr>
        <p:spPr>
          <a:xfrm>
            <a:off x="46672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3" name="Segnaposto piè di pagina 2">
            <a:extLst>
              <a:ext uri="{FF2B5EF4-FFF2-40B4-BE49-F238E27FC236}">
                <a16:creationId xmlns:a16="http://schemas.microsoft.com/office/drawing/2014/main" id="{05915714-6BBA-4593-8591-4E26F7D58D9F}"/>
              </a:ext>
            </a:extLst>
          </p:cNvPr>
          <p:cNvSpPr>
            <a:spLocks noGrp="1"/>
          </p:cNvSpPr>
          <p:nvPr>
            <p:ph type="ftr" sz="quarter" idx="11"/>
          </p:nvPr>
        </p:nvSpPr>
        <p:spPr>
          <a:xfrm>
            <a:off x="216130" y="6446838"/>
            <a:ext cx="4846321" cy="365125"/>
          </a:xfrm>
        </p:spPr>
        <p:txBody>
          <a:bodyPr rtlCol="0"/>
          <a:lstStyle>
            <a:lvl1pPr>
              <a:defRPr>
                <a:solidFill>
                  <a:schemeClr val="tx1">
                    <a:lumMod val="75000"/>
                    <a:lumOff val="25000"/>
                  </a:schemeClr>
                </a:solidFill>
              </a:defRPr>
            </a:lvl1pPr>
          </a:lstStyle>
          <a:p>
            <a:endParaRPr lang="it-IT" dirty="0"/>
          </a:p>
        </p:txBody>
      </p:sp>
    </p:spTree>
    <p:extLst>
      <p:ext uri="{BB962C8B-B14F-4D97-AF65-F5344CB8AC3E}">
        <p14:creationId xmlns:p14="http://schemas.microsoft.com/office/powerpoint/2010/main" val="30105073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Parallelogramma 14">
            <a:extLst>
              <a:ext uri="{FF2B5EF4-FFF2-40B4-BE49-F238E27FC236}">
                <a16:creationId xmlns:a16="http://schemas.microsoft.com/office/drawing/2014/main" id="{D20796F3-5674-4AF5-9623-575731F82E52}"/>
              </a:ext>
            </a:extLst>
          </p:cNvPr>
          <p:cNvSpPr/>
          <p:nvPr userDrawn="1"/>
        </p:nvSpPr>
        <p:spPr>
          <a:xfrm>
            <a:off x="46672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2" name="Segnaposto titolo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pPr rtl="0"/>
            <a:r>
              <a:rPr lang="it-IT" noProof="0" dirty="0"/>
              <a:t>Fare clic per modificare lo stile del titolo dello schema</a:t>
            </a:r>
          </a:p>
        </p:txBody>
      </p:sp>
      <p:sp>
        <p:nvSpPr>
          <p:cNvPr id="3" name="Segnaposto testo 2"/>
          <p:cNvSpPr>
            <a:spLocks noGrp="1"/>
          </p:cNvSpPr>
          <p:nvPr>
            <p:ph type="body" idx="1"/>
          </p:nvPr>
        </p:nvSpPr>
        <p:spPr>
          <a:xfrm>
            <a:off x="1216548" y="2108201"/>
            <a:ext cx="10058400" cy="3760891"/>
          </a:xfrm>
          <a:prstGeom prst="rect">
            <a:avLst/>
          </a:prstGeom>
        </p:spPr>
        <p:txBody>
          <a:bodyPr vert="horz" lIns="0" tIns="45720" rIns="0" bIns="45720" rtlCol="0">
            <a:normAutofit/>
          </a:bodyPr>
          <a:lstStyle/>
          <a:p>
            <a:pPr lvl="0" rtl="0"/>
            <a:r>
              <a:rPr lang="it-IT" noProof="0" dirty="0"/>
              <a:t>Fare clic per modificare gli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4" name="Segnaposto data 3"/>
          <p:cNvSpPr>
            <a:spLocks noGrp="1"/>
          </p:cNvSpPr>
          <p:nvPr>
            <p:ph type="dt" sz="half" idx="2"/>
          </p:nvPr>
        </p:nvSpPr>
        <p:spPr>
          <a:xfrm>
            <a:off x="6834126" y="6446838"/>
            <a:ext cx="258485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pPr rtl="0"/>
            <a:fld id="{2CA46E8E-89D0-493E-ABBF-B63A9C819C41}" type="datetime1">
              <a:rPr lang="it-IT" noProof="0" smtClean="0"/>
              <a:t>10/05/2024</a:t>
            </a:fld>
            <a:endParaRPr lang="it-IT" noProof="0" dirty="0"/>
          </a:p>
        </p:txBody>
      </p:sp>
      <p:sp>
        <p:nvSpPr>
          <p:cNvPr id="5" name="Segnaposto piè di pagina 4"/>
          <p:cNvSpPr>
            <a:spLocks noGrp="1"/>
          </p:cNvSpPr>
          <p:nvPr>
            <p:ph type="ftr" sz="quarter" idx="3"/>
          </p:nvPr>
        </p:nvSpPr>
        <p:spPr>
          <a:xfrm>
            <a:off x="1097279" y="6446838"/>
            <a:ext cx="4846321" cy="365125"/>
          </a:xfrm>
          <a:prstGeom prst="rect">
            <a:avLst/>
          </a:prstGeom>
        </p:spPr>
        <p:txBody>
          <a:bodyPr vert="horz" lIns="91440" tIns="45720" rIns="91440" bIns="45720" rtlCol="0" anchor="ctr"/>
          <a:lstStyle>
            <a:lvl1pPr algn="l">
              <a:defRPr sz="900" cap="all" baseline="0">
                <a:solidFill>
                  <a:schemeClr val="tx1">
                    <a:lumMod val="75000"/>
                    <a:lumOff val="25000"/>
                  </a:schemeClr>
                </a:solidFill>
              </a:defRPr>
            </a:lvl1pPr>
          </a:lstStyle>
          <a:p>
            <a:pPr rtl="0"/>
            <a:r>
              <a:rPr lang="it-IT" noProof="0" dirty="0"/>
              <a:t>Piè di pagina</a:t>
            </a:r>
          </a:p>
        </p:txBody>
      </p:sp>
      <p:sp>
        <p:nvSpPr>
          <p:cNvPr id="6" name="Segnaposto numero diapositiva 5"/>
          <p:cNvSpPr>
            <a:spLocks noGrp="1"/>
          </p:cNvSpPr>
          <p:nvPr>
            <p:ph type="sldNum" sz="quarter" idx="4"/>
          </p:nvPr>
        </p:nvSpPr>
        <p:spPr>
          <a:xfrm>
            <a:off x="10375670" y="6446838"/>
            <a:ext cx="780010" cy="365125"/>
          </a:xfrm>
          <a:prstGeom prst="rect">
            <a:avLst/>
          </a:prstGeom>
        </p:spPr>
        <p:txBody>
          <a:bodyPr vert="horz" lIns="91440" tIns="45720" rIns="91440" bIns="45720" rtlCol="0" anchor="ctr"/>
          <a:lstStyle>
            <a:lvl1pPr algn="r">
              <a:defRPr sz="1050">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8" name="Rettangolo 7">
            <a:extLst>
              <a:ext uri="{FF2B5EF4-FFF2-40B4-BE49-F238E27FC236}">
                <a16:creationId xmlns:a16="http://schemas.microsoft.com/office/drawing/2014/main" id="{0F25E55C-1C16-46C6-B789-A4B2BCEF8F86}"/>
              </a:ext>
            </a:extLst>
          </p:cNvPr>
          <p:cNvSpPr/>
          <p:nvPr userDrawn="1"/>
        </p:nvSpPr>
        <p:spPr>
          <a:xfrm>
            <a:off x="0" y="1011981"/>
            <a:ext cx="1036320" cy="685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1690285712"/>
      </p:ext>
    </p:extLst>
  </p:cSld>
  <p:clrMap bg1="lt1" tx1="dk1" bg2="lt2" tx2="dk2" accent1="accent1" accent2="accent2" accent3="accent3" accent4="accent4" accent5="accent5" accent6="accent6" hlink="hlink" folHlink="folHlink"/>
  <p:sldLayoutIdLst>
    <p:sldLayoutId id="2147483706" r:id="rId1"/>
    <p:sldLayoutId id="2147483718" r:id="rId2"/>
    <p:sldLayoutId id="2147483707" r:id="rId3"/>
    <p:sldLayoutId id="2147483708" r:id="rId4"/>
    <p:sldLayoutId id="2147483719" r:id="rId5"/>
    <p:sldLayoutId id="2147483709" r:id="rId6"/>
    <p:sldLayoutId id="2147483716" r:id="rId7"/>
    <p:sldLayoutId id="2147483710" r:id="rId8"/>
    <p:sldLayoutId id="2147483711" r:id="rId9"/>
    <p:sldLayoutId id="2147483712" r:id="rId10"/>
    <p:sldLayoutId id="2147483727" r:id="rId11"/>
    <p:sldLayoutId id="2147483720" r:id="rId12"/>
    <p:sldLayoutId id="2147483721" r:id="rId13"/>
    <p:sldLayoutId id="2147483725" r:id="rId14"/>
    <p:sldLayoutId id="2147483726" r:id="rId15"/>
    <p:sldLayoutId id="2147483722" r:id="rId16"/>
    <p:sldLayoutId id="2147483723" r:id="rId17"/>
    <p:sldLayoutId id="2147483715" r:id="rId18"/>
    <p:sldLayoutId id="2147483713" r:id="rId19"/>
    <p:sldLayoutId id="2147483714" r:id="rId20"/>
  </p:sldLayoutIdLst>
  <p:hf sldNum="0" hdr="0" ftr="0" dt="0"/>
  <p:txStyles>
    <p:titleStyle>
      <a:lvl1pPr algn="l" defTabSz="914400" rtl="0" eaLnBrk="1" latinLnBrk="0" hangingPunct="1">
        <a:lnSpc>
          <a:spcPct val="90000"/>
        </a:lnSpc>
        <a:spcBef>
          <a:spcPct val="0"/>
        </a:spcBef>
        <a:buNone/>
        <a:defRPr sz="4800" b="1" kern="1200" spc="-50" baseline="0">
          <a:solidFill>
            <a:schemeClr val="tx1">
              <a:lumMod val="75000"/>
              <a:lumOff val="25000"/>
            </a:schemeClr>
          </a:solidFill>
          <a:latin typeface="+mn-lt"/>
          <a:ea typeface="+mj-ea"/>
          <a:cs typeface="+mj-cs"/>
        </a:defRPr>
      </a:lvl1pPr>
    </p:titleStyle>
    <p:bodyStyle>
      <a:lvl1pPr marL="266700" indent="-266700" algn="l" defTabSz="914400" rtl="0" eaLnBrk="1" latinLnBrk="0" hangingPunct="1">
        <a:lnSpc>
          <a:spcPct val="100000"/>
        </a:lnSpc>
        <a:spcBef>
          <a:spcPts val="1200"/>
        </a:spcBef>
        <a:spcAft>
          <a:spcPts val="200"/>
        </a:spcAft>
        <a:buClr>
          <a:schemeClr val="accent1"/>
        </a:buClr>
        <a:buSzPct val="100000"/>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userDrawn="1">
          <p15:clr>
            <a:srgbClr val="F26B43"/>
          </p15:clr>
        </p15:guide>
        <p15:guide id="2" pos="688" userDrawn="1">
          <p15:clr>
            <a:srgbClr val="F26B43"/>
          </p15:clr>
        </p15:guide>
        <p15:guide id="3" pos="7038" userDrawn="1">
          <p15:clr>
            <a:srgbClr val="F26B43"/>
          </p15:clr>
        </p15:guide>
        <p15:guide id="4" orient="horz" pos="3702" userDrawn="1">
          <p15:clr>
            <a:srgbClr val="F26B43"/>
          </p15:clr>
        </p15:guide>
        <p15:guide id="5" orient="horz" pos="4065"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7F1CCB64-8231-435F-87C9-78C908E39380}"/>
              </a:ext>
            </a:extLst>
          </p:cNvPr>
          <p:cNvSpPr>
            <a:spLocks noGrp="1"/>
          </p:cNvSpPr>
          <p:nvPr>
            <p:ph type="ctrTitle"/>
          </p:nvPr>
        </p:nvSpPr>
        <p:spPr/>
        <p:txBody>
          <a:bodyPr>
            <a:normAutofit/>
          </a:bodyPr>
          <a:lstStyle/>
          <a:p>
            <a:r>
              <a:rPr lang="it-IT" sz="3600" kern="100" dirty="0">
                <a:effectLst/>
                <a:latin typeface="Aptos" panose="020B0004020202020204" pitchFamily="34" charset="0"/>
                <a:ea typeface="Aptos" panose="020B0004020202020204" pitchFamily="34" charset="0"/>
                <a:cs typeface="Times New Roman" panose="02020603050405020304" pitchFamily="18" charset="0"/>
              </a:rPr>
              <a:t>ENDSOCOPIC INTERNAL DRAINAGE WITH DOUBLE PIG TAIL STENTS: RIGHT TIMING FOR USING THEM</a:t>
            </a:r>
          </a:p>
        </p:txBody>
      </p:sp>
      <p:sp>
        <p:nvSpPr>
          <p:cNvPr id="4" name="Sottotitolo 3">
            <a:extLst>
              <a:ext uri="{FF2B5EF4-FFF2-40B4-BE49-F238E27FC236}">
                <a16:creationId xmlns:a16="http://schemas.microsoft.com/office/drawing/2014/main" id="{91A9603A-D223-47EF-B35B-86424F3280CA}"/>
              </a:ext>
            </a:extLst>
          </p:cNvPr>
          <p:cNvSpPr>
            <a:spLocks noGrp="1"/>
          </p:cNvSpPr>
          <p:nvPr>
            <p:ph type="subTitle" idx="1"/>
          </p:nvPr>
        </p:nvSpPr>
        <p:spPr/>
        <p:txBody>
          <a:bodyPr>
            <a:normAutofit fontScale="92500" lnSpcReduction="20000"/>
          </a:bodyPr>
          <a:lstStyle/>
          <a:p>
            <a:r>
              <a:rPr lang="it-IT" sz="2800" b="1" dirty="0">
                <a:solidFill>
                  <a:srgbClr val="FFC000"/>
                </a:solidFill>
              </a:rPr>
              <a:t>P. </a:t>
            </a:r>
            <a:r>
              <a:rPr lang="it-IT" sz="2800" b="1" dirty="0" err="1">
                <a:solidFill>
                  <a:srgbClr val="FFC000"/>
                </a:solidFill>
              </a:rPr>
              <a:t>Melatti</a:t>
            </a:r>
            <a:endParaRPr lang="it-IT" sz="2800" b="1" dirty="0">
              <a:solidFill>
                <a:srgbClr val="FFC000"/>
              </a:solidFill>
            </a:endParaRPr>
          </a:p>
          <a:p>
            <a:r>
              <a:rPr lang="it-IT" sz="2800" b="1" dirty="0">
                <a:solidFill>
                  <a:srgbClr val="FFC000"/>
                </a:solidFill>
              </a:rPr>
              <a:t>Ospedale buccheri la ferla - </a:t>
            </a:r>
            <a:r>
              <a:rPr lang="it-IT" sz="2800" b="1" dirty="0" err="1">
                <a:solidFill>
                  <a:srgbClr val="FFC000"/>
                </a:solidFill>
              </a:rPr>
              <a:t>palermo</a:t>
            </a:r>
            <a:endParaRPr lang="it-IT" sz="2800" b="1" dirty="0">
              <a:solidFill>
                <a:srgbClr val="FFC000"/>
              </a:solidFill>
            </a:endParaRPr>
          </a:p>
        </p:txBody>
      </p:sp>
    </p:spTree>
    <p:extLst>
      <p:ext uri="{BB962C8B-B14F-4D97-AF65-F5344CB8AC3E}">
        <p14:creationId xmlns:p14="http://schemas.microsoft.com/office/powerpoint/2010/main" val="471150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DBB16E-6A57-7B9A-BF3F-C1CDFF00CE45}"/>
              </a:ext>
            </a:extLst>
          </p:cNvPr>
          <p:cNvSpPr>
            <a:spLocks noGrp="1"/>
          </p:cNvSpPr>
          <p:nvPr>
            <p:ph type="title"/>
          </p:nvPr>
        </p:nvSpPr>
        <p:spPr/>
        <p:txBody>
          <a:bodyPr/>
          <a:lstStyle/>
          <a:p>
            <a:r>
              <a:rPr lang="it-IT" dirty="0"/>
              <a:t>Take home </a:t>
            </a:r>
            <a:r>
              <a:rPr lang="it-IT" dirty="0" err="1"/>
              <a:t>messages</a:t>
            </a:r>
            <a:endParaRPr lang="it-IT" dirty="0"/>
          </a:p>
        </p:txBody>
      </p:sp>
      <p:sp>
        <p:nvSpPr>
          <p:cNvPr id="3" name="CasellaDiTesto 2">
            <a:extLst>
              <a:ext uri="{FF2B5EF4-FFF2-40B4-BE49-F238E27FC236}">
                <a16:creationId xmlns:a16="http://schemas.microsoft.com/office/drawing/2014/main" id="{4FF187A0-3266-0F0E-F661-324367084D9C}"/>
              </a:ext>
            </a:extLst>
          </p:cNvPr>
          <p:cNvSpPr txBox="1"/>
          <p:nvPr/>
        </p:nvSpPr>
        <p:spPr>
          <a:xfrm>
            <a:off x="1280160" y="2377440"/>
            <a:ext cx="9875520" cy="2862322"/>
          </a:xfrm>
          <a:prstGeom prst="rect">
            <a:avLst/>
          </a:prstGeom>
          <a:noFill/>
        </p:spPr>
        <p:txBody>
          <a:bodyPr wrap="square" rtlCol="0">
            <a:spAutoFit/>
          </a:bodyPr>
          <a:lstStyle/>
          <a:p>
            <a:pPr marL="285750" indent="-285750">
              <a:buFont typeface="Arial" panose="020B0604020202020204" pitchFamily="34" charset="0"/>
              <a:buChar char="•"/>
            </a:pPr>
            <a:r>
              <a:rPr lang="it-IT" sz="1800" dirty="0">
                <a:effectLst/>
                <a:ea typeface="Aptos" panose="020B0004020202020204" pitchFamily="34" charset="0"/>
              </a:rPr>
              <a:t>The management of </a:t>
            </a:r>
            <a:r>
              <a:rPr lang="it-IT" sz="1800" dirty="0" err="1">
                <a:effectLst/>
                <a:ea typeface="Aptos" panose="020B0004020202020204" pitchFamily="34" charset="0"/>
              </a:rPr>
              <a:t>early</a:t>
            </a:r>
            <a:r>
              <a:rPr lang="it-IT" sz="1800" dirty="0">
                <a:effectLst/>
                <a:ea typeface="Aptos" panose="020B0004020202020204" pitchFamily="34" charset="0"/>
              </a:rPr>
              <a:t> sleeve </a:t>
            </a:r>
            <a:r>
              <a:rPr lang="it-IT" sz="1800" dirty="0" err="1">
                <a:effectLst/>
                <a:ea typeface="Aptos" panose="020B0004020202020204" pitchFamily="34" charset="0"/>
              </a:rPr>
              <a:t>gastrectomy</a:t>
            </a:r>
            <a:r>
              <a:rPr lang="it-IT" sz="1800" dirty="0">
                <a:effectLst/>
                <a:ea typeface="Aptos" panose="020B0004020202020204" pitchFamily="34" charset="0"/>
              </a:rPr>
              <a:t> leaks </a:t>
            </a:r>
            <a:r>
              <a:rPr lang="it-IT" sz="1800" dirty="0" err="1">
                <a:effectLst/>
                <a:ea typeface="Aptos" panose="020B0004020202020204" pitchFamily="34" charset="0"/>
              </a:rPr>
              <a:t>remain</a:t>
            </a:r>
            <a:r>
              <a:rPr lang="it-IT" sz="1800" dirty="0">
                <a:effectLst/>
                <a:ea typeface="Aptos" panose="020B0004020202020204" pitchFamily="34" charset="0"/>
              </a:rPr>
              <a:t> </a:t>
            </a:r>
            <a:r>
              <a:rPr lang="it-IT" sz="1800" dirty="0" err="1">
                <a:effectLst/>
                <a:ea typeface="Aptos" panose="020B0004020202020204" pitchFamily="34" charset="0"/>
              </a:rPr>
              <a:t>challenging</a:t>
            </a:r>
            <a:r>
              <a:rPr lang="it-IT" sz="1800" dirty="0">
                <a:effectLst/>
                <a:ea typeface="Aptos" panose="020B0004020202020204" pitchFamily="34" charset="0"/>
              </a:rPr>
              <a:t>, and </a:t>
            </a:r>
            <a:r>
              <a:rPr lang="it-IT" sz="1800" dirty="0" err="1">
                <a:effectLst/>
                <a:ea typeface="Aptos" panose="020B0004020202020204" pitchFamily="34" charset="0"/>
              </a:rPr>
              <a:t>there</a:t>
            </a:r>
            <a:r>
              <a:rPr lang="it-IT" sz="1800" dirty="0">
                <a:effectLst/>
                <a:ea typeface="Aptos" panose="020B0004020202020204" pitchFamily="34" charset="0"/>
              </a:rPr>
              <a:t> </a:t>
            </a:r>
            <a:r>
              <a:rPr lang="it-IT" sz="1800" dirty="0" err="1">
                <a:effectLst/>
                <a:ea typeface="Aptos" panose="020B0004020202020204" pitchFamily="34" charset="0"/>
              </a:rPr>
              <a:t>is</a:t>
            </a:r>
            <a:r>
              <a:rPr lang="it-IT" sz="1800" dirty="0">
                <a:effectLst/>
                <a:ea typeface="Aptos" panose="020B0004020202020204" pitchFamily="34" charset="0"/>
              </a:rPr>
              <a:t> </a:t>
            </a:r>
            <a:r>
              <a:rPr lang="it-IT" sz="1800" dirty="0" err="1">
                <a:effectLst/>
                <a:ea typeface="Aptos" panose="020B0004020202020204" pitchFamily="34" charset="0"/>
              </a:rPr>
              <a:t>still</a:t>
            </a:r>
            <a:r>
              <a:rPr lang="it-IT" sz="1800" dirty="0">
                <a:effectLst/>
                <a:ea typeface="Aptos" panose="020B0004020202020204" pitchFamily="34" charset="0"/>
              </a:rPr>
              <a:t> no consensus on the </a:t>
            </a:r>
            <a:r>
              <a:rPr lang="it-IT" sz="1800" dirty="0" err="1">
                <a:effectLst/>
                <a:ea typeface="Aptos" panose="020B0004020202020204" pitchFamily="34" charset="0"/>
              </a:rPr>
              <a:t>optimal</a:t>
            </a:r>
            <a:r>
              <a:rPr lang="it-IT" sz="1800" dirty="0">
                <a:effectLst/>
                <a:ea typeface="Aptos" panose="020B0004020202020204" pitchFamily="34" charset="0"/>
              </a:rPr>
              <a:t> </a:t>
            </a:r>
            <a:r>
              <a:rPr lang="it-IT" sz="1800" dirty="0" err="1">
                <a:effectLst/>
                <a:ea typeface="Aptos" panose="020B0004020202020204" pitchFamily="34" charset="0"/>
              </a:rPr>
              <a:t>approach</a:t>
            </a:r>
            <a:r>
              <a:rPr lang="it-IT" sz="1800" dirty="0">
                <a:effectLst/>
                <a:ea typeface="Aptos" panose="020B0004020202020204" pitchFamily="34" charset="0"/>
              </a:rPr>
              <a:t>. </a:t>
            </a:r>
          </a:p>
          <a:p>
            <a:pPr marL="285750" indent="-285750">
              <a:buFont typeface="Arial" panose="020B0604020202020204" pitchFamily="34" charset="0"/>
              <a:buChar char="•"/>
            </a:pPr>
            <a:endParaRPr lang="it-IT" sz="1800" dirty="0">
              <a:effectLst/>
              <a:ea typeface="Aptos" panose="020B0004020202020204" pitchFamily="34" charset="0"/>
            </a:endParaRPr>
          </a:p>
          <a:p>
            <a:pPr marL="285750" indent="-285750">
              <a:buFont typeface="Arial" panose="020B0604020202020204" pitchFamily="34" charset="0"/>
              <a:buChar char="•"/>
            </a:pPr>
            <a:endParaRPr lang="it-IT" dirty="0"/>
          </a:p>
          <a:p>
            <a:pPr marL="285750" indent="-285750">
              <a:buFont typeface="Arial" panose="020B0604020202020204" pitchFamily="34" charset="0"/>
              <a:buChar char="•"/>
            </a:pPr>
            <a:r>
              <a:rPr lang="it-IT" dirty="0">
                <a:ea typeface="Aptos" panose="020B0004020202020204" pitchFamily="34" charset="0"/>
              </a:rPr>
              <a:t>EID</a:t>
            </a:r>
            <a:r>
              <a:rPr lang="it-IT" sz="1800" dirty="0">
                <a:effectLst/>
                <a:ea typeface="Aptos" panose="020B0004020202020204" pitchFamily="34" charset="0"/>
              </a:rPr>
              <a:t> </a:t>
            </a:r>
            <a:r>
              <a:rPr lang="it-IT" sz="1800" dirty="0" err="1">
                <a:effectLst/>
                <a:ea typeface="Aptos" panose="020B0004020202020204" pitchFamily="34" charset="0"/>
              </a:rPr>
              <a:t>is</a:t>
            </a:r>
            <a:r>
              <a:rPr lang="it-IT" sz="1800" dirty="0">
                <a:effectLst/>
                <a:ea typeface="Aptos" panose="020B0004020202020204" pitchFamily="34" charset="0"/>
              </a:rPr>
              <a:t> a </a:t>
            </a:r>
            <a:r>
              <a:rPr lang="it-IT" sz="1800" dirty="0" err="1">
                <a:effectLst/>
                <a:ea typeface="Aptos" panose="020B0004020202020204" pitchFamily="34" charset="0"/>
              </a:rPr>
              <a:t>valid</a:t>
            </a:r>
            <a:r>
              <a:rPr lang="it-IT" sz="1800" dirty="0">
                <a:effectLst/>
                <a:ea typeface="Aptos" panose="020B0004020202020204" pitchFamily="34" charset="0"/>
              </a:rPr>
              <a:t> </a:t>
            </a:r>
            <a:r>
              <a:rPr lang="it-IT" sz="1800" dirty="0" err="1">
                <a:effectLst/>
                <a:ea typeface="Aptos" panose="020B0004020202020204" pitchFamily="34" charset="0"/>
              </a:rPr>
              <a:t>approach</a:t>
            </a:r>
            <a:r>
              <a:rPr lang="it-IT" sz="1800" dirty="0">
                <a:effectLst/>
                <a:ea typeface="Aptos" panose="020B0004020202020204" pitchFamily="34" charset="0"/>
              </a:rPr>
              <a:t>, with low rate of </a:t>
            </a:r>
            <a:r>
              <a:rPr lang="it-IT" sz="1800" dirty="0" err="1">
                <a:effectLst/>
                <a:ea typeface="Aptos" panose="020B0004020202020204" pitchFamily="34" charset="0"/>
              </a:rPr>
              <a:t>complications</a:t>
            </a:r>
            <a:r>
              <a:rPr lang="it-IT" sz="1800" dirty="0">
                <a:effectLst/>
                <a:ea typeface="Aptos" panose="020B0004020202020204" pitchFamily="34" charset="0"/>
              </a:rPr>
              <a:t> and good </a:t>
            </a:r>
            <a:r>
              <a:rPr lang="it-IT" sz="1800" dirty="0" err="1">
                <a:effectLst/>
                <a:ea typeface="Aptos" panose="020B0004020202020204" pitchFamily="34" charset="0"/>
              </a:rPr>
              <a:t>tolerance</a:t>
            </a:r>
            <a:r>
              <a:rPr lang="it-IT" sz="1800" dirty="0">
                <a:effectLst/>
                <a:ea typeface="Aptos" panose="020B0004020202020204" pitchFamily="34" charset="0"/>
              </a:rPr>
              <a:t> by </a:t>
            </a:r>
            <a:r>
              <a:rPr lang="it-IT" sz="1800" dirty="0" err="1">
                <a:effectLst/>
                <a:ea typeface="Aptos" panose="020B0004020202020204" pitchFamily="34" charset="0"/>
              </a:rPr>
              <a:t>patients</a:t>
            </a:r>
            <a:r>
              <a:rPr lang="it-IT" sz="1800" dirty="0">
                <a:effectLst/>
                <a:ea typeface="Aptos" panose="020B0004020202020204" pitchFamily="34" charset="0"/>
              </a:rPr>
              <a:t>.</a:t>
            </a:r>
          </a:p>
          <a:p>
            <a:pPr marL="285750" indent="-285750">
              <a:buFont typeface="Arial" panose="020B0604020202020204" pitchFamily="34" charset="0"/>
              <a:buChar char="•"/>
            </a:pPr>
            <a:endParaRPr lang="it-IT" dirty="0"/>
          </a:p>
          <a:p>
            <a:pPr marL="285750" indent="-285750">
              <a:buFont typeface="Arial" panose="020B0604020202020204" pitchFamily="34" charset="0"/>
              <a:buChar char="•"/>
            </a:pPr>
            <a:endParaRPr lang="it-IT" dirty="0"/>
          </a:p>
          <a:p>
            <a:pPr marL="285750" indent="-285750">
              <a:buFont typeface="Arial" panose="020B0604020202020204" pitchFamily="34" charset="0"/>
              <a:buChar char="•"/>
            </a:pPr>
            <a:r>
              <a:rPr lang="it-IT" sz="1800" kern="100" dirty="0" err="1">
                <a:effectLst/>
                <a:ea typeface="Aptos" panose="020B0004020202020204" pitchFamily="34" charset="0"/>
                <a:cs typeface="Times New Roman" panose="02020603050405020304" pitchFamily="18" charset="0"/>
              </a:rPr>
              <a:t>Even</a:t>
            </a:r>
            <a:r>
              <a:rPr lang="it-IT" sz="1800" kern="100" dirty="0">
                <a:effectLst/>
                <a:ea typeface="Aptos" panose="020B0004020202020204" pitchFamily="34" charset="0"/>
                <a:cs typeface="Times New Roman" panose="02020603050405020304" pitchFamily="18" charset="0"/>
              </a:rPr>
              <a:t> </a:t>
            </a:r>
            <a:r>
              <a:rPr lang="it-IT" sz="1800" kern="100" dirty="0" err="1">
                <a:effectLst/>
                <a:ea typeface="Aptos" panose="020B0004020202020204" pitchFamily="34" charset="0"/>
                <a:cs typeface="Times New Roman" panose="02020603050405020304" pitchFamily="18" charset="0"/>
              </a:rPr>
              <a:t>if</a:t>
            </a:r>
            <a:r>
              <a:rPr lang="it-IT" sz="1800" kern="100" dirty="0">
                <a:effectLst/>
                <a:ea typeface="Aptos" panose="020B0004020202020204" pitchFamily="34" charset="0"/>
                <a:cs typeface="Times New Roman" panose="02020603050405020304" pitchFamily="18" charset="0"/>
              </a:rPr>
              <a:t> EID </a:t>
            </a:r>
            <a:r>
              <a:rPr lang="it-IT" sz="1800" kern="100" dirty="0" err="1">
                <a:effectLst/>
                <a:ea typeface="Aptos" panose="020B0004020202020204" pitchFamily="34" charset="0"/>
                <a:cs typeface="Times New Roman" panose="02020603050405020304" pitchFamily="18" charset="0"/>
              </a:rPr>
              <a:t>using</a:t>
            </a:r>
            <a:r>
              <a:rPr lang="it-IT" sz="1800" kern="100" dirty="0">
                <a:effectLst/>
                <a:ea typeface="Aptos" panose="020B0004020202020204" pitchFamily="34" charset="0"/>
                <a:cs typeface="Times New Roman" panose="02020603050405020304" pitchFamily="18" charset="0"/>
              </a:rPr>
              <a:t> </a:t>
            </a:r>
            <a:r>
              <a:rPr lang="it-IT" sz="1800" kern="100" dirty="0" err="1">
                <a:effectLst/>
                <a:ea typeface="Aptos" panose="020B0004020202020204" pitchFamily="34" charset="0"/>
                <a:cs typeface="Times New Roman" panose="02020603050405020304" pitchFamily="18" charset="0"/>
              </a:rPr>
              <a:t>plastic</a:t>
            </a:r>
            <a:r>
              <a:rPr lang="it-IT" sz="1800" kern="100" dirty="0">
                <a:effectLst/>
                <a:ea typeface="Aptos" panose="020B0004020202020204" pitchFamily="34" charset="0"/>
                <a:cs typeface="Times New Roman" panose="02020603050405020304" pitchFamily="18" charset="0"/>
              </a:rPr>
              <a:t> double </a:t>
            </a:r>
            <a:r>
              <a:rPr lang="it-IT" sz="1800" kern="100" dirty="0" err="1">
                <a:effectLst/>
                <a:ea typeface="Aptos" panose="020B0004020202020204" pitchFamily="34" charset="0"/>
                <a:cs typeface="Times New Roman" panose="02020603050405020304" pitchFamily="18" charset="0"/>
              </a:rPr>
              <a:t>pig</a:t>
            </a:r>
            <a:r>
              <a:rPr lang="it-IT" sz="1800" kern="100" dirty="0">
                <a:effectLst/>
                <a:ea typeface="Aptos" panose="020B0004020202020204" pitchFamily="34" charset="0"/>
                <a:cs typeface="Times New Roman" panose="02020603050405020304" pitchFamily="18" charset="0"/>
              </a:rPr>
              <a:t> </a:t>
            </a:r>
            <a:r>
              <a:rPr lang="it-IT" sz="1800" kern="100" dirty="0" err="1">
                <a:effectLst/>
                <a:ea typeface="Aptos" panose="020B0004020202020204" pitchFamily="34" charset="0"/>
                <a:cs typeface="Times New Roman" panose="02020603050405020304" pitchFamily="18" charset="0"/>
              </a:rPr>
              <a:t>tail</a:t>
            </a:r>
            <a:r>
              <a:rPr lang="it-IT" sz="1800" kern="100" dirty="0">
                <a:effectLst/>
                <a:ea typeface="Aptos" panose="020B0004020202020204" pitchFamily="34" charset="0"/>
                <a:cs typeface="Times New Roman" panose="02020603050405020304" pitchFamily="18" charset="0"/>
              </a:rPr>
              <a:t> </a:t>
            </a:r>
            <a:r>
              <a:rPr lang="it-IT" sz="1800" kern="100" dirty="0" err="1">
                <a:effectLst/>
                <a:ea typeface="Aptos" panose="020B0004020202020204" pitchFamily="34" charset="0"/>
                <a:cs typeface="Times New Roman" panose="02020603050405020304" pitchFamily="18" charset="0"/>
              </a:rPr>
              <a:t>stents</a:t>
            </a:r>
            <a:r>
              <a:rPr lang="it-IT" sz="1800" kern="100" dirty="0">
                <a:effectLst/>
                <a:ea typeface="Aptos" panose="020B0004020202020204" pitchFamily="34" charset="0"/>
                <a:cs typeface="Times New Roman" panose="02020603050405020304" pitchFamily="18" charset="0"/>
              </a:rPr>
              <a:t> </a:t>
            </a:r>
            <a:r>
              <a:rPr lang="it-IT" sz="1800" kern="100" dirty="0" err="1">
                <a:effectLst/>
                <a:ea typeface="Aptos" panose="020B0004020202020204" pitchFamily="34" charset="0"/>
                <a:cs typeface="Times New Roman" panose="02020603050405020304" pitchFamily="18" charset="0"/>
              </a:rPr>
              <a:t>is</a:t>
            </a:r>
            <a:r>
              <a:rPr lang="it-IT" sz="1800" kern="100" dirty="0">
                <a:effectLst/>
                <a:ea typeface="Aptos" panose="020B0004020202020204" pitchFamily="34" charset="0"/>
                <a:cs typeface="Times New Roman" panose="02020603050405020304" pitchFamily="18" charset="0"/>
              </a:rPr>
              <a:t> the best option </a:t>
            </a:r>
            <a:r>
              <a:rPr lang="it-IT" sz="1800" kern="100" dirty="0" err="1">
                <a:effectLst/>
                <a:ea typeface="Aptos" panose="020B0004020202020204" pitchFamily="34" charset="0"/>
                <a:cs typeface="Times New Roman" panose="02020603050405020304" pitchFamily="18" charset="0"/>
              </a:rPr>
              <a:t>recommendend</a:t>
            </a:r>
            <a:r>
              <a:rPr lang="it-IT" sz="1800" kern="100" dirty="0">
                <a:effectLst/>
                <a:ea typeface="Aptos" panose="020B0004020202020204" pitchFamily="34" charset="0"/>
                <a:cs typeface="Times New Roman" panose="02020603050405020304" pitchFamily="18" charset="0"/>
              </a:rPr>
              <a:t> in acute and small leaks, </a:t>
            </a:r>
            <a:r>
              <a:rPr lang="it-IT" sz="1800" kern="100" dirty="0" err="1">
                <a:effectLst/>
                <a:ea typeface="Aptos" panose="020B0004020202020204" pitchFamily="34" charset="0"/>
                <a:cs typeface="Times New Roman" panose="02020603050405020304" pitchFamily="18" charset="0"/>
              </a:rPr>
              <a:t>their</a:t>
            </a:r>
            <a:r>
              <a:rPr lang="it-IT" sz="1800" kern="100" dirty="0">
                <a:effectLst/>
                <a:ea typeface="Aptos" panose="020B0004020202020204" pitchFamily="34" charset="0"/>
                <a:cs typeface="Times New Roman" panose="02020603050405020304" pitchFamily="18" charset="0"/>
              </a:rPr>
              <a:t> use </a:t>
            </a:r>
            <a:r>
              <a:rPr lang="it-IT" sz="1800" kern="100" dirty="0" err="1">
                <a:effectLst/>
                <a:ea typeface="Aptos" panose="020B0004020202020204" pitchFamily="34" charset="0"/>
                <a:cs typeface="Times New Roman" panose="02020603050405020304" pitchFamily="18" charset="0"/>
              </a:rPr>
              <a:t>when</a:t>
            </a:r>
            <a:r>
              <a:rPr lang="it-IT" sz="1800" kern="100" dirty="0">
                <a:effectLst/>
                <a:ea typeface="Aptos" panose="020B0004020202020204" pitchFamily="34" charset="0"/>
                <a:cs typeface="Times New Roman" panose="02020603050405020304" pitchFamily="18" charset="0"/>
              </a:rPr>
              <a:t> the </a:t>
            </a:r>
            <a:r>
              <a:rPr lang="it-IT" sz="1800" kern="100" dirty="0" err="1">
                <a:effectLst/>
                <a:ea typeface="Aptos" panose="020B0004020202020204" pitchFamily="34" charset="0"/>
                <a:cs typeface="Times New Roman" panose="02020603050405020304" pitchFamily="18" charset="0"/>
              </a:rPr>
              <a:t>collection</a:t>
            </a:r>
            <a:r>
              <a:rPr lang="it-IT" sz="1800" kern="100" dirty="0">
                <a:effectLst/>
                <a:ea typeface="Aptos" panose="020B0004020202020204" pitchFamily="34" charset="0"/>
                <a:cs typeface="Times New Roman" panose="02020603050405020304" pitchFamily="18" charset="0"/>
              </a:rPr>
              <a:t> </a:t>
            </a:r>
            <a:r>
              <a:rPr lang="it-IT" sz="1800" kern="100" dirty="0" err="1">
                <a:effectLst/>
                <a:ea typeface="Aptos" panose="020B0004020202020204" pitchFamily="34" charset="0"/>
                <a:cs typeface="Times New Roman" panose="02020603050405020304" pitchFamily="18" charset="0"/>
              </a:rPr>
              <a:t>is</a:t>
            </a:r>
            <a:r>
              <a:rPr lang="it-IT" sz="1800" kern="100" dirty="0">
                <a:effectLst/>
                <a:ea typeface="Aptos" panose="020B0004020202020204" pitchFamily="34" charset="0"/>
                <a:cs typeface="Times New Roman" panose="02020603050405020304" pitchFamily="18" charset="0"/>
              </a:rPr>
              <a:t> </a:t>
            </a:r>
            <a:r>
              <a:rPr lang="it-IT" sz="1800" kern="100" dirty="0" err="1">
                <a:effectLst/>
                <a:ea typeface="Aptos" panose="020B0004020202020204" pitchFamily="34" charset="0"/>
                <a:cs typeface="Times New Roman" panose="02020603050405020304" pitchFamily="18" charset="0"/>
              </a:rPr>
              <a:t>not</a:t>
            </a:r>
            <a:r>
              <a:rPr lang="it-IT" sz="1800" kern="100" dirty="0">
                <a:effectLst/>
                <a:ea typeface="Aptos" panose="020B0004020202020204" pitchFamily="34" charset="0"/>
                <a:cs typeface="Times New Roman" panose="02020603050405020304" pitchFamily="18" charset="0"/>
              </a:rPr>
              <a:t> </a:t>
            </a:r>
            <a:r>
              <a:rPr lang="it-IT" sz="1800" kern="100" dirty="0" err="1">
                <a:effectLst/>
                <a:ea typeface="Aptos" panose="020B0004020202020204" pitchFamily="34" charset="0"/>
                <a:cs typeface="Times New Roman" panose="02020603050405020304" pitchFamily="18" charset="0"/>
              </a:rPr>
              <a:t>walled</a:t>
            </a:r>
            <a:r>
              <a:rPr lang="it-IT" sz="1800" kern="100" dirty="0">
                <a:effectLst/>
                <a:ea typeface="Aptos" panose="020B0004020202020204" pitchFamily="34" charset="0"/>
                <a:cs typeface="Times New Roman" panose="02020603050405020304" pitchFamily="18" charset="0"/>
              </a:rPr>
              <a:t>-off </a:t>
            </a:r>
            <a:r>
              <a:rPr lang="it-IT" sz="1800" kern="100" dirty="0" err="1">
                <a:effectLst/>
                <a:ea typeface="Aptos" panose="020B0004020202020204" pitchFamily="34" charset="0"/>
                <a:cs typeface="Times New Roman" panose="02020603050405020304" pitchFamily="18" charset="0"/>
              </a:rPr>
              <a:t>yet</a:t>
            </a:r>
            <a:r>
              <a:rPr lang="it-IT" sz="1800" kern="100" dirty="0">
                <a:effectLst/>
                <a:ea typeface="Aptos" panose="020B0004020202020204" pitchFamily="34" charset="0"/>
                <a:cs typeface="Times New Roman" panose="02020603050405020304" pitchFamily="18" charset="0"/>
              </a:rPr>
              <a:t> </a:t>
            </a:r>
            <a:r>
              <a:rPr lang="it-IT" sz="1800" kern="100" dirty="0" err="1">
                <a:effectLst/>
                <a:ea typeface="Aptos" panose="020B0004020202020204" pitchFamily="34" charset="0"/>
                <a:cs typeface="Times New Roman" panose="02020603050405020304" pitchFamily="18" charset="0"/>
              </a:rPr>
              <a:t>could</a:t>
            </a:r>
            <a:r>
              <a:rPr lang="it-IT" sz="1800" kern="100" dirty="0">
                <a:effectLst/>
                <a:ea typeface="Aptos" panose="020B0004020202020204" pitchFamily="34" charset="0"/>
                <a:cs typeface="Times New Roman" panose="02020603050405020304" pitchFamily="18" charset="0"/>
              </a:rPr>
              <a:t> </a:t>
            </a:r>
            <a:r>
              <a:rPr lang="it-IT" sz="1800" kern="100" dirty="0" err="1">
                <a:effectLst/>
                <a:ea typeface="Aptos" panose="020B0004020202020204" pitchFamily="34" charset="0"/>
                <a:cs typeface="Times New Roman" panose="02020603050405020304" pitchFamily="18" charset="0"/>
              </a:rPr>
              <a:t>not</a:t>
            </a:r>
            <a:r>
              <a:rPr lang="it-IT" sz="1800" kern="100" dirty="0">
                <a:effectLst/>
                <a:ea typeface="Aptos" panose="020B0004020202020204" pitchFamily="34" charset="0"/>
                <a:cs typeface="Times New Roman" panose="02020603050405020304" pitchFamily="18" charset="0"/>
              </a:rPr>
              <a:t> be the </a:t>
            </a:r>
            <a:r>
              <a:rPr lang="it-IT" sz="1800" kern="100" dirty="0" err="1">
                <a:effectLst/>
                <a:ea typeface="Aptos" panose="020B0004020202020204" pitchFamily="34" charset="0"/>
                <a:cs typeface="Times New Roman" panose="02020603050405020304" pitchFamily="18" charset="0"/>
              </a:rPr>
              <a:t>most</a:t>
            </a:r>
            <a:r>
              <a:rPr lang="it-IT" sz="1800" kern="100" dirty="0">
                <a:effectLst/>
                <a:ea typeface="Aptos" panose="020B0004020202020204" pitchFamily="34" charset="0"/>
                <a:cs typeface="Times New Roman" panose="02020603050405020304" pitchFamily="18" charset="0"/>
              </a:rPr>
              <a:t> </a:t>
            </a:r>
            <a:r>
              <a:rPr lang="it-IT" sz="1800" kern="100" dirty="0" err="1">
                <a:effectLst/>
                <a:ea typeface="Aptos" panose="020B0004020202020204" pitchFamily="34" charset="0"/>
                <a:cs typeface="Times New Roman" panose="02020603050405020304" pitchFamily="18" charset="0"/>
              </a:rPr>
              <a:t>effective</a:t>
            </a:r>
            <a:r>
              <a:rPr lang="it-IT" sz="1800" kern="100" dirty="0">
                <a:effectLst/>
                <a:ea typeface="Aptos" panose="020B0004020202020204" pitchFamily="34" charset="0"/>
                <a:cs typeface="Times New Roman" panose="02020603050405020304" pitchFamily="18" charset="0"/>
              </a:rPr>
              <a:t> treatment. </a:t>
            </a:r>
          </a:p>
          <a:p>
            <a:pPr marL="285750" indent="-285750">
              <a:buFont typeface="Arial" panose="020B0604020202020204" pitchFamily="34" charset="0"/>
              <a:buChar char="•"/>
            </a:pPr>
            <a:endParaRPr lang="it-IT" dirty="0"/>
          </a:p>
        </p:txBody>
      </p:sp>
    </p:spTree>
    <p:extLst>
      <p:ext uri="{BB962C8B-B14F-4D97-AF65-F5344CB8AC3E}">
        <p14:creationId xmlns:p14="http://schemas.microsoft.com/office/powerpoint/2010/main" val="14623701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7F1CCB64-8231-435F-87C9-78C908E39380}"/>
              </a:ext>
            </a:extLst>
          </p:cNvPr>
          <p:cNvSpPr>
            <a:spLocks noGrp="1"/>
          </p:cNvSpPr>
          <p:nvPr>
            <p:ph type="ctrTitle"/>
          </p:nvPr>
        </p:nvSpPr>
        <p:spPr/>
        <p:txBody>
          <a:bodyPr/>
          <a:lstStyle/>
          <a:p>
            <a:r>
              <a:rPr lang="it-IT" dirty="0"/>
              <a:t>Grazie</a:t>
            </a:r>
          </a:p>
        </p:txBody>
      </p:sp>
    </p:spTree>
    <p:extLst>
      <p:ext uri="{BB962C8B-B14F-4D97-AF65-F5344CB8AC3E}">
        <p14:creationId xmlns:p14="http://schemas.microsoft.com/office/powerpoint/2010/main" val="17455455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C857BCE-3FFA-1B12-0A38-18F9A6F90328}"/>
              </a:ext>
            </a:extLst>
          </p:cNvPr>
          <p:cNvSpPr>
            <a:spLocks noGrp="1"/>
          </p:cNvSpPr>
          <p:nvPr>
            <p:ph type="title"/>
          </p:nvPr>
        </p:nvSpPr>
        <p:spPr/>
        <p:txBody>
          <a:bodyPr/>
          <a:lstStyle/>
          <a:p>
            <a:r>
              <a:rPr lang="it-IT" dirty="0" err="1"/>
              <a:t>Endoscopic</a:t>
            </a:r>
            <a:r>
              <a:rPr lang="it-IT" dirty="0"/>
              <a:t> </a:t>
            </a:r>
            <a:r>
              <a:rPr lang="it-IT" dirty="0" err="1"/>
              <a:t>internal</a:t>
            </a:r>
            <a:r>
              <a:rPr lang="it-IT" dirty="0"/>
              <a:t> </a:t>
            </a:r>
            <a:r>
              <a:rPr lang="it-IT" dirty="0" err="1"/>
              <a:t>drainage</a:t>
            </a:r>
            <a:r>
              <a:rPr lang="it-IT" dirty="0"/>
              <a:t> (EID)</a:t>
            </a:r>
          </a:p>
        </p:txBody>
      </p:sp>
      <p:sp>
        <p:nvSpPr>
          <p:cNvPr id="3" name="CasellaDiTesto 2">
            <a:extLst>
              <a:ext uri="{FF2B5EF4-FFF2-40B4-BE49-F238E27FC236}">
                <a16:creationId xmlns:a16="http://schemas.microsoft.com/office/drawing/2014/main" id="{2A7F592B-FDA5-BB5B-5C6B-E890D9E05375}"/>
              </a:ext>
            </a:extLst>
          </p:cNvPr>
          <p:cNvSpPr txBox="1"/>
          <p:nvPr/>
        </p:nvSpPr>
        <p:spPr>
          <a:xfrm>
            <a:off x="812800" y="6118701"/>
            <a:ext cx="10342880" cy="307777"/>
          </a:xfrm>
          <a:prstGeom prst="rect">
            <a:avLst/>
          </a:prstGeom>
          <a:noFill/>
        </p:spPr>
        <p:txBody>
          <a:bodyPr wrap="square" rtlCol="0">
            <a:spAutoFit/>
          </a:bodyPr>
          <a:lstStyle/>
          <a:p>
            <a:r>
              <a:rPr lang="it-IT" sz="1400" i="1" dirty="0">
                <a:solidFill>
                  <a:srgbClr val="212121"/>
                </a:solidFill>
                <a:highlight>
                  <a:srgbClr val="FFFFFF"/>
                </a:highlight>
              </a:rPr>
              <a:t> </a:t>
            </a:r>
            <a:r>
              <a:rPr lang="it-IT" sz="1100" b="0" i="1" dirty="0">
                <a:solidFill>
                  <a:srgbClr val="212121"/>
                </a:solidFill>
                <a:effectLst/>
                <a:highlight>
                  <a:srgbClr val="FFFFFF"/>
                </a:highlight>
              </a:rPr>
              <a:t>de Oliveira VL, </a:t>
            </a:r>
            <a:r>
              <a:rPr lang="it-IT" sz="1100" b="0" i="1" dirty="0" err="1">
                <a:solidFill>
                  <a:srgbClr val="212121"/>
                </a:solidFill>
                <a:effectLst/>
                <a:highlight>
                  <a:srgbClr val="FFFFFF"/>
                </a:highlight>
              </a:rPr>
              <a:t>Choosing</a:t>
            </a:r>
            <a:r>
              <a:rPr lang="it-IT" sz="1100" b="0" i="1" dirty="0">
                <a:solidFill>
                  <a:srgbClr val="212121"/>
                </a:solidFill>
                <a:effectLst/>
                <a:highlight>
                  <a:srgbClr val="FFFFFF"/>
                </a:highlight>
              </a:rPr>
              <a:t> the best </a:t>
            </a:r>
            <a:r>
              <a:rPr lang="it-IT" sz="1100" b="0" i="1" dirty="0" err="1">
                <a:solidFill>
                  <a:srgbClr val="212121"/>
                </a:solidFill>
                <a:effectLst/>
                <a:highlight>
                  <a:srgbClr val="FFFFFF"/>
                </a:highlight>
              </a:rPr>
              <a:t>endoscopic</a:t>
            </a:r>
            <a:r>
              <a:rPr lang="it-IT" sz="1100" b="0" i="1" dirty="0">
                <a:solidFill>
                  <a:srgbClr val="212121"/>
                </a:solidFill>
                <a:effectLst/>
                <a:highlight>
                  <a:srgbClr val="FFFFFF"/>
                </a:highlight>
              </a:rPr>
              <a:t> </a:t>
            </a:r>
            <a:r>
              <a:rPr lang="it-IT" sz="1100" b="0" i="1" dirty="0" err="1">
                <a:solidFill>
                  <a:srgbClr val="212121"/>
                </a:solidFill>
                <a:effectLst/>
                <a:highlight>
                  <a:srgbClr val="FFFFFF"/>
                </a:highlight>
              </a:rPr>
              <a:t>approach</a:t>
            </a:r>
            <a:r>
              <a:rPr lang="it-IT" sz="1100" b="0" i="1" dirty="0">
                <a:solidFill>
                  <a:srgbClr val="212121"/>
                </a:solidFill>
                <a:effectLst/>
                <a:highlight>
                  <a:srgbClr val="FFFFFF"/>
                </a:highlight>
              </a:rPr>
              <a:t> for post-</a:t>
            </a:r>
            <a:r>
              <a:rPr lang="it-IT" sz="1100" b="0" i="1" dirty="0" err="1">
                <a:solidFill>
                  <a:srgbClr val="212121"/>
                </a:solidFill>
                <a:effectLst/>
                <a:highlight>
                  <a:srgbClr val="FFFFFF"/>
                </a:highlight>
              </a:rPr>
              <a:t>bariatric</a:t>
            </a:r>
            <a:r>
              <a:rPr lang="it-IT" sz="1100" b="0" i="1" dirty="0">
                <a:solidFill>
                  <a:srgbClr val="212121"/>
                </a:solidFill>
                <a:effectLst/>
                <a:highlight>
                  <a:srgbClr val="FFFFFF"/>
                </a:highlight>
              </a:rPr>
              <a:t> </a:t>
            </a:r>
            <a:r>
              <a:rPr lang="it-IT" sz="1100" b="0" i="1" dirty="0" err="1">
                <a:solidFill>
                  <a:srgbClr val="212121"/>
                </a:solidFill>
                <a:effectLst/>
                <a:highlight>
                  <a:srgbClr val="FFFFFF"/>
                </a:highlight>
              </a:rPr>
              <a:t>surgical</a:t>
            </a:r>
            <a:r>
              <a:rPr lang="it-IT" sz="1100" b="0" i="1" dirty="0">
                <a:solidFill>
                  <a:srgbClr val="212121"/>
                </a:solidFill>
                <a:effectLst/>
                <a:highlight>
                  <a:srgbClr val="FFFFFF"/>
                </a:highlight>
              </a:rPr>
              <a:t> leaks and </a:t>
            </a:r>
            <a:r>
              <a:rPr lang="it-IT" sz="1100" b="0" i="1" dirty="0" err="1">
                <a:solidFill>
                  <a:srgbClr val="212121"/>
                </a:solidFill>
                <a:effectLst/>
                <a:highlight>
                  <a:srgbClr val="FFFFFF"/>
                </a:highlight>
              </a:rPr>
              <a:t>fistulas</a:t>
            </a:r>
            <a:r>
              <a:rPr lang="it-IT" sz="1100" b="0" i="1" dirty="0">
                <a:solidFill>
                  <a:srgbClr val="212121"/>
                </a:solidFill>
                <a:effectLst/>
                <a:highlight>
                  <a:srgbClr val="FFFFFF"/>
                </a:highlight>
              </a:rPr>
              <a:t>: Basic </a:t>
            </a:r>
            <a:r>
              <a:rPr lang="it-IT" sz="1100" b="0" i="1" dirty="0" err="1">
                <a:solidFill>
                  <a:srgbClr val="212121"/>
                </a:solidFill>
                <a:effectLst/>
                <a:highlight>
                  <a:srgbClr val="FFFFFF"/>
                </a:highlight>
              </a:rPr>
              <a:t>principles</a:t>
            </a:r>
            <a:r>
              <a:rPr lang="it-IT" sz="1100" b="0" i="1" dirty="0">
                <a:solidFill>
                  <a:srgbClr val="212121"/>
                </a:solidFill>
                <a:effectLst/>
                <a:highlight>
                  <a:srgbClr val="FFFFFF"/>
                </a:highlight>
              </a:rPr>
              <a:t> and </a:t>
            </a:r>
            <a:r>
              <a:rPr lang="it-IT" sz="1100" b="0" i="1" dirty="0" err="1">
                <a:solidFill>
                  <a:srgbClr val="212121"/>
                </a:solidFill>
                <a:effectLst/>
                <a:highlight>
                  <a:srgbClr val="FFFFFF"/>
                </a:highlight>
              </a:rPr>
              <a:t>recommendations</a:t>
            </a:r>
            <a:r>
              <a:rPr lang="it-IT" sz="1100" b="0" i="1" dirty="0">
                <a:solidFill>
                  <a:srgbClr val="212121"/>
                </a:solidFill>
                <a:effectLst/>
                <a:highlight>
                  <a:srgbClr val="FFFFFF"/>
                </a:highlight>
              </a:rPr>
              <a:t>. World J </a:t>
            </a:r>
            <a:r>
              <a:rPr lang="it-IT" sz="1100" b="0" i="1" dirty="0" err="1">
                <a:solidFill>
                  <a:srgbClr val="212121"/>
                </a:solidFill>
                <a:effectLst/>
                <a:highlight>
                  <a:srgbClr val="FFFFFF"/>
                </a:highlight>
              </a:rPr>
              <a:t>Gastroenterol</a:t>
            </a:r>
            <a:r>
              <a:rPr lang="it-IT" sz="1100" b="0" i="1" dirty="0">
                <a:solidFill>
                  <a:srgbClr val="212121"/>
                </a:solidFill>
                <a:effectLst/>
                <a:highlight>
                  <a:srgbClr val="FFFFFF"/>
                </a:highlight>
              </a:rPr>
              <a:t>. 2023 </a:t>
            </a:r>
            <a:r>
              <a:rPr lang="it-IT" sz="1100" b="0" i="1" dirty="0" err="1">
                <a:solidFill>
                  <a:srgbClr val="212121"/>
                </a:solidFill>
                <a:effectLst/>
                <a:highlight>
                  <a:srgbClr val="FFFFFF"/>
                </a:highlight>
              </a:rPr>
              <a:t>Feb</a:t>
            </a:r>
            <a:r>
              <a:rPr lang="it-IT" sz="1100" b="0" i="1" dirty="0">
                <a:solidFill>
                  <a:srgbClr val="212121"/>
                </a:solidFill>
                <a:effectLst/>
                <a:highlight>
                  <a:srgbClr val="FFFFFF"/>
                </a:highlight>
              </a:rPr>
              <a:t> 21</a:t>
            </a:r>
            <a:endParaRPr lang="it-IT" sz="1400" i="1" dirty="0"/>
          </a:p>
        </p:txBody>
      </p:sp>
      <p:sp>
        <p:nvSpPr>
          <p:cNvPr id="4" name="CasellaDiTesto 3">
            <a:extLst>
              <a:ext uri="{FF2B5EF4-FFF2-40B4-BE49-F238E27FC236}">
                <a16:creationId xmlns:a16="http://schemas.microsoft.com/office/drawing/2014/main" id="{A103F6C8-EEE2-DC6A-0A86-7C7DBF9932E1}"/>
              </a:ext>
            </a:extLst>
          </p:cNvPr>
          <p:cNvSpPr txBox="1"/>
          <p:nvPr/>
        </p:nvSpPr>
        <p:spPr>
          <a:xfrm>
            <a:off x="1097280" y="2217683"/>
            <a:ext cx="9854499" cy="646331"/>
          </a:xfrm>
          <a:prstGeom prst="rect">
            <a:avLst/>
          </a:prstGeom>
          <a:noFill/>
        </p:spPr>
        <p:txBody>
          <a:bodyPr wrap="square" rtlCol="0">
            <a:spAutoFit/>
          </a:bodyPr>
          <a:lstStyle/>
          <a:p>
            <a:pPr algn="l"/>
            <a:r>
              <a:rPr lang="en-US" sz="1800" b="0" i="0" u="none" strike="noStrike" baseline="0" dirty="0">
                <a:solidFill>
                  <a:srgbClr val="131413"/>
                </a:solidFill>
              </a:rPr>
              <a:t>Endoscopy is now considered the first-line approach for the management of post surgical leaks. </a:t>
            </a:r>
            <a:r>
              <a:rPr lang="it-IT" sz="1800" b="0" i="0" u="none" strike="noStrike" baseline="0" dirty="0" err="1">
                <a:latin typeface="BookAntiqua"/>
              </a:rPr>
              <a:t>Less</a:t>
            </a:r>
            <a:endParaRPr lang="it-IT" sz="1800" b="0" i="0" u="none" strike="noStrike" baseline="0" dirty="0">
              <a:latin typeface="BookAntiqua"/>
            </a:endParaRPr>
          </a:p>
          <a:p>
            <a:pPr algn="l"/>
            <a:r>
              <a:rPr lang="en-US" sz="1800" b="0" i="0" u="none" strike="noStrike" baseline="0" dirty="0">
                <a:latin typeface="BookAntiqua"/>
              </a:rPr>
              <a:t>invasive approaches are preferred, when possible, to reduce associated morbidity.</a:t>
            </a:r>
            <a:endParaRPr lang="it-IT" dirty="0"/>
          </a:p>
        </p:txBody>
      </p:sp>
      <p:sp>
        <p:nvSpPr>
          <p:cNvPr id="5" name="CasellaDiTesto 4">
            <a:extLst>
              <a:ext uri="{FF2B5EF4-FFF2-40B4-BE49-F238E27FC236}">
                <a16:creationId xmlns:a16="http://schemas.microsoft.com/office/drawing/2014/main" id="{FB96E3E0-40C3-6DA0-A85F-7A42C643F786}"/>
              </a:ext>
            </a:extLst>
          </p:cNvPr>
          <p:cNvSpPr txBox="1"/>
          <p:nvPr/>
        </p:nvSpPr>
        <p:spPr>
          <a:xfrm>
            <a:off x="1097280" y="3373056"/>
            <a:ext cx="4114800" cy="1477328"/>
          </a:xfrm>
          <a:prstGeom prst="rect">
            <a:avLst/>
          </a:prstGeom>
          <a:noFill/>
        </p:spPr>
        <p:txBody>
          <a:bodyPr wrap="square" rtlCol="0">
            <a:spAutoFit/>
          </a:bodyPr>
          <a:lstStyle/>
          <a:p>
            <a:r>
              <a:rPr lang="it-IT" b="1" dirty="0" err="1"/>
              <a:t>Closure</a:t>
            </a:r>
            <a:r>
              <a:rPr lang="it-IT" b="1" dirty="0"/>
              <a:t> techniques:</a:t>
            </a:r>
          </a:p>
          <a:p>
            <a:pPr marL="285750" indent="-285750">
              <a:buFont typeface="Arial" panose="020B0604020202020204" pitchFamily="34" charset="0"/>
              <a:buChar char="•"/>
            </a:pPr>
            <a:r>
              <a:rPr lang="it-IT" dirty="0" err="1"/>
              <a:t>Suturing</a:t>
            </a:r>
            <a:r>
              <a:rPr lang="it-IT" dirty="0"/>
              <a:t> devices</a:t>
            </a:r>
          </a:p>
          <a:p>
            <a:pPr marL="285750" indent="-285750">
              <a:buFont typeface="Arial" panose="020B0604020202020204" pitchFamily="34" charset="0"/>
              <a:buChar char="•"/>
            </a:pPr>
            <a:r>
              <a:rPr lang="it-IT" dirty="0"/>
              <a:t>Over-the scope and </a:t>
            </a:r>
            <a:r>
              <a:rPr lang="it-IT" dirty="0" err="1"/>
              <a:t>through</a:t>
            </a:r>
            <a:r>
              <a:rPr lang="it-IT" dirty="0"/>
              <a:t>-the scope clips</a:t>
            </a:r>
          </a:p>
          <a:p>
            <a:pPr marL="285750" indent="-285750">
              <a:buFont typeface="Arial" panose="020B0604020202020204" pitchFamily="34" charset="0"/>
              <a:buChar char="•"/>
            </a:pPr>
            <a:endParaRPr lang="it-IT" b="1" dirty="0"/>
          </a:p>
        </p:txBody>
      </p:sp>
      <p:sp>
        <p:nvSpPr>
          <p:cNvPr id="6" name="CasellaDiTesto 5">
            <a:extLst>
              <a:ext uri="{FF2B5EF4-FFF2-40B4-BE49-F238E27FC236}">
                <a16:creationId xmlns:a16="http://schemas.microsoft.com/office/drawing/2014/main" id="{E59B2A39-EAFB-86C2-5B09-A32FDD0ED047}"/>
              </a:ext>
            </a:extLst>
          </p:cNvPr>
          <p:cNvSpPr txBox="1"/>
          <p:nvPr/>
        </p:nvSpPr>
        <p:spPr>
          <a:xfrm>
            <a:off x="1097280" y="4765066"/>
            <a:ext cx="4216400" cy="1200329"/>
          </a:xfrm>
          <a:prstGeom prst="rect">
            <a:avLst/>
          </a:prstGeom>
          <a:noFill/>
        </p:spPr>
        <p:txBody>
          <a:bodyPr wrap="square" rtlCol="0">
            <a:spAutoFit/>
          </a:bodyPr>
          <a:lstStyle/>
          <a:p>
            <a:r>
              <a:rPr lang="it-IT" b="1" dirty="0" err="1"/>
              <a:t>Covering</a:t>
            </a:r>
            <a:r>
              <a:rPr lang="it-IT" b="1" dirty="0"/>
              <a:t> techniques:</a:t>
            </a:r>
          </a:p>
          <a:p>
            <a:pPr marL="285750" indent="-285750">
              <a:buFont typeface="Arial" panose="020B0604020202020204" pitchFamily="34" charset="0"/>
              <a:buChar char="•"/>
            </a:pPr>
            <a:r>
              <a:rPr lang="it-IT" dirty="0"/>
              <a:t>Self-</a:t>
            </a:r>
            <a:r>
              <a:rPr lang="it-IT" dirty="0" err="1"/>
              <a:t>expandable</a:t>
            </a:r>
            <a:r>
              <a:rPr lang="it-IT" dirty="0"/>
              <a:t> metal </a:t>
            </a:r>
            <a:r>
              <a:rPr lang="it-IT" dirty="0" err="1"/>
              <a:t>stents</a:t>
            </a:r>
            <a:endParaRPr lang="it-IT" dirty="0"/>
          </a:p>
          <a:p>
            <a:pPr marL="285750" indent="-285750">
              <a:buFont typeface="Arial" panose="020B0604020202020204" pitchFamily="34" charset="0"/>
              <a:buChar char="•"/>
            </a:pPr>
            <a:r>
              <a:rPr lang="it-IT" dirty="0" err="1"/>
              <a:t>Cardiac</a:t>
            </a:r>
            <a:r>
              <a:rPr lang="it-IT" dirty="0"/>
              <a:t> </a:t>
            </a:r>
            <a:r>
              <a:rPr lang="it-IT" dirty="0" err="1"/>
              <a:t>septal</a:t>
            </a:r>
            <a:r>
              <a:rPr lang="it-IT" dirty="0"/>
              <a:t> </a:t>
            </a:r>
            <a:r>
              <a:rPr lang="it-IT" dirty="0" err="1"/>
              <a:t>defect</a:t>
            </a:r>
            <a:r>
              <a:rPr lang="it-IT" dirty="0"/>
              <a:t> occluder</a:t>
            </a:r>
          </a:p>
          <a:p>
            <a:endParaRPr lang="it-IT" dirty="0"/>
          </a:p>
        </p:txBody>
      </p:sp>
      <p:sp>
        <p:nvSpPr>
          <p:cNvPr id="7" name="CasellaDiTesto 6">
            <a:extLst>
              <a:ext uri="{FF2B5EF4-FFF2-40B4-BE49-F238E27FC236}">
                <a16:creationId xmlns:a16="http://schemas.microsoft.com/office/drawing/2014/main" id="{54FEFA9D-274E-F5F7-22AD-294E87A13081}"/>
              </a:ext>
            </a:extLst>
          </p:cNvPr>
          <p:cNvSpPr txBox="1"/>
          <p:nvPr/>
        </p:nvSpPr>
        <p:spPr>
          <a:xfrm>
            <a:off x="6736080" y="3429000"/>
            <a:ext cx="4287520" cy="923330"/>
          </a:xfrm>
          <a:prstGeom prst="rect">
            <a:avLst/>
          </a:prstGeom>
          <a:noFill/>
        </p:spPr>
        <p:txBody>
          <a:bodyPr wrap="square" rtlCol="0">
            <a:spAutoFit/>
          </a:bodyPr>
          <a:lstStyle/>
          <a:p>
            <a:r>
              <a:rPr lang="it-IT" b="1" dirty="0" err="1"/>
              <a:t>Draining</a:t>
            </a:r>
            <a:r>
              <a:rPr lang="it-IT" b="1" dirty="0"/>
              <a:t> techniques:</a:t>
            </a:r>
          </a:p>
          <a:p>
            <a:pPr marL="285750" indent="-285750">
              <a:buFont typeface="Arial" panose="020B0604020202020204" pitchFamily="34" charset="0"/>
              <a:buChar char="•"/>
            </a:pPr>
            <a:r>
              <a:rPr lang="it-IT" dirty="0" err="1"/>
              <a:t>Endoscopic</a:t>
            </a:r>
            <a:r>
              <a:rPr lang="it-IT" dirty="0"/>
              <a:t> </a:t>
            </a:r>
            <a:r>
              <a:rPr lang="it-IT" dirty="0" err="1"/>
              <a:t>internal</a:t>
            </a:r>
            <a:r>
              <a:rPr lang="it-IT" dirty="0"/>
              <a:t> </a:t>
            </a:r>
            <a:r>
              <a:rPr lang="it-IT" dirty="0" err="1"/>
              <a:t>drainage</a:t>
            </a:r>
            <a:endParaRPr lang="it-IT" dirty="0"/>
          </a:p>
          <a:p>
            <a:pPr marL="285750" indent="-285750">
              <a:buFont typeface="Arial" panose="020B0604020202020204" pitchFamily="34" charset="0"/>
              <a:buChar char="•"/>
            </a:pPr>
            <a:r>
              <a:rPr lang="it-IT" dirty="0" err="1"/>
              <a:t>Endoscopic</a:t>
            </a:r>
            <a:r>
              <a:rPr lang="it-IT" dirty="0"/>
              <a:t> </a:t>
            </a:r>
            <a:r>
              <a:rPr lang="it-IT" dirty="0" err="1"/>
              <a:t>septotomy</a:t>
            </a:r>
            <a:endParaRPr lang="it-IT" dirty="0"/>
          </a:p>
        </p:txBody>
      </p:sp>
    </p:spTree>
    <p:extLst>
      <p:ext uri="{BB962C8B-B14F-4D97-AF65-F5344CB8AC3E}">
        <p14:creationId xmlns:p14="http://schemas.microsoft.com/office/powerpoint/2010/main" val="10772770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070C95B8-D2E0-4EA4-31BD-29369395CEF5}"/>
              </a:ext>
            </a:extLst>
          </p:cNvPr>
          <p:cNvSpPr>
            <a:spLocks noGrp="1"/>
          </p:cNvSpPr>
          <p:nvPr>
            <p:ph type="title"/>
          </p:nvPr>
        </p:nvSpPr>
        <p:spPr/>
        <p:txBody>
          <a:bodyPr/>
          <a:lstStyle/>
          <a:p>
            <a:r>
              <a:rPr lang="it-IT" dirty="0" err="1"/>
              <a:t>Endoscopic</a:t>
            </a:r>
            <a:r>
              <a:rPr lang="it-IT" dirty="0"/>
              <a:t> </a:t>
            </a:r>
            <a:r>
              <a:rPr lang="it-IT" dirty="0" err="1"/>
              <a:t>internal</a:t>
            </a:r>
            <a:r>
              <a:rPr lang="it-IT" dirty="0"/>
              <a:t> </a:t>
            </a:r>
            <a:r>
              <a:rPr lang="it-IT" dirty="0" err="1"/>
              <a:t>drainage</a:t>
            </a:r>
            <a:r>
              <a:rPr lang="it-IT" dirty="0"/>
              <a:t> (EID)</a:t>
            </a:r>
          </a:p>
        </p:txBody>
      </p:sp>
      <p:sp>
        <p:nvSpPr>
          <p:cNvPr id="5" name="CasellaDiTesto 4">
            <a:extLst>
              <a:ext uri="{FF2B5EF4-FFF2-40B4-BE49-F238E27FC236}">
                <a16:creationId xmlns:a16="http://schemas.microsoft.com/office/drawing/2014/main" id="{AE16C9FE-66BA-9BE5-12AA-C0C47C869009}"/>
              </a:ext>
            </a:extLst>
          </p:cNvPr>
          <p:cNvSpPr txBox="1"/>
          <p:nvPr/>
        </p:nvSpPr>
        <p:spPr>
          <a:xfrm>
            <a:off x="934720" y="2296160"/>
            <a:ext cx="10637520" cy="369332"/>
          </a:xfrm>
          <a:prstGeom prst="rect">
            <a:avLst/>
          </a:prstGeom>
          <a:noFill/>
        </p:spPr>
        <p:txBody>
          <a:bodyPr wrap="square" rtlCol="0">
            <a:spAutoFit/>
          </a:bodyPr>
          <a:lstStyle/>
          <a:p>
            <a:pPr marL="285750" indent="-285750" algn="just">
              <a:buFont typeface="Arial" panose="020B0604020202020204" pitchFamily="34" charset="0"/>
              <a:buChar char="•"/>
            </a:pPr>
            <a:endParaRPr lang="it-IT" dirty="0"/>
          </a:p>
        </p:txBody>
      </p:sp>
      <p:sp>
        <p:nvSpPr>
          <p:cNvPr id="3" name="CasellaDiTesto 2">
            <a:extLst>
              <a:ext uri="{FF2B5EF4-FFF2-40B4-BE49-F238E27FC236}">
                <a16:creationId xmlns:a16="http://schemas.microsoft.com/office/drawing/2014/main" id="{75861AFF-5F01-37D2-EE65-CF5D2ED70094}"/>
              </a:ext>
            </a:extLst>
          </p:cNvPr>
          <p:cNvSpPr txBox="1"/>
          <p:nvPr/>
        </p:nvSpPr>
        <p:spPr>
          <a:xfrm>
            <a:off x="1097280" y="2296160"/>
            <a:ext cx="9845040" cy="2862322"/>
          </a:xfrm>
          <a:prstGeom prst="rect">
            <a:avLst/>
          </a:prstGeom>
          <a:noFill/>
        </p:spPr>
        <p:txBody>
          <a:bodyPr wrap="square" rtlCol="0">
            <a:spAutoFit/>
          </a:bodyPr>
          <a:lstStyle/>
          <a:p>
            <a:pPr marL="285750" indent="-285750">
              <a:buFont typeface="Arial" panose="020B0604020202020204" pitchFamily="34" charset="0"/>
              <a:buChar char="•"/>
            </a:pPr>
            <a:r>
              <a:rPr lang="en-US" dirty="0"/>
              <a:t>G</a:t>
            </a:r>
            <a:r>
              <a:rPr lang="en-US" sz="1800" b="0" i="0" u="none" strike="noStrike" baseline="0" dirty="0"/>
              <a:t>ood results have been reported using a Double-Pigtail Stent (DPS) for  internal drainage of the gastric leak, allowing a shorter hospital stay and facilitating perioperative </a:t>
            </a:r>
            <a:r>
              <a:rPr lang="it-IT" sz="1800" b="0" i="0" u="none" strike="noStrike" baseline="0" dirty="0"/>
              <a:t>management.</a:t>
            </a:r>
          </a:p>
          <a:p>
            <a:pPr marL="285750" indent="-285750">
              <a:buFont typeface="Arial" panose="020B0604020202020204" pitchFamily="34" charset="0"/>
              <a:buChar char="•"/>
            </a:pPr>
            <a:endParaRPr lang="it-IT" dirty="0"/>
          </a:p>
          <a:p>
            <a:pPr marL="285750" indent="-285750">
              <a:buFont typeface="Arial" panose="020B0604020202020204" pitchFamily="34" charset="0"/>
              <a:buChar char="•"/>
            </a:pPr>
            <a:endParaRPr lang="it-IT" dirty="0"/>
          </a:p>
          <a:p>
            <a:pPr marL="285750" indent="-285750" algn="l">
              <a:buFont typeface="Arial" panose="020B0604020202020204" pitchFamily="34" charset="0"/>
              <a:buChar char="•"/>
            </a:pPr>
            <a:r>
              <a:rPr lang="en-US" sz="1800" b="0" i="0" u="none" strike="noStrike" baseline="0" dirty="0">
                <a:latin typeface="BookAntiqua"/>
              </a:rPr>
              <a:t>The principle for internal drainage is based on the concept that when the pressure within the gastric</a:t>
            </a:r>
          </a:p>
          <a:p>
            <a:pPr algn="l"/>
            <a:r>
              <a:rPr lang="en-US" sz="1800" b="0" i="0" u="none" strike="noStrike" baseline="0" dirty="0">
                <a:latin typeface="BookAntiqua"/>
              </a:rPr>
              <a:t>      lumen is lower than that of the </a:t>
            </a:r>
            <a:r>
              <a:rPr lang="en-US" sz="1800" b="0" i="0" u="none" strike="noStrike" baseline="0" dirty="0" err="1">
                <a:latin typeface="BookAntiqua"/>
              </a:rPr>
              <a:t>perigastric</a:t>
            </a:r>
            <a:r>
              <a:rPr lang="en-US" sz="1800" b="0" i="0" u="none" strike="noStrike" baseline="0" dirty="0">
                <a:latin typeface="BookAntiqua"/>
              </a:rPr>
              <a:t> collection, flow will be directed into the GI tract.</a:t>
            </a:r>
          </a:p>
          <a:p>
            <a:pPr algn="l"/>
            <a:endParaRPr lang="en-US" dirty="0">
              <a:latin typeface="BookAntiqua"/>
            </a:endParaRPr>
          </a:p>
          <a:p>
            <a:pPr algn="l"/>
            <a:endParaRPr lang="en-US" dirty="0">
              <a:latin typeface="BookAntiqua"/>
            </a:endParaRPr>
          </a:p>
          <a:p>
            <a:pPr marL="285750" indent="-285750" algn="l">
              <a:buFont typeface="Arial" panose="020B0604020202020204" pitchFamily="34" charset="0"/>
              <a:buChar char="•"/>
            </a:pPr>
            <a:r>
              <a:rPr lang="en-US" sz="1800" b="0" i="0" u="none" strike="noStrike" baseline="0" dirty="0">
                <a:latin typeface="BookAntiqua"/>
              </a:rPr>
              <a:t>The largest study evaluating EID with DPS for the treatment of complications after BMS included 617</a:t>
            </a:r>
          </a:p>
          <a:p>
            <a:pPr algn="l"/>
            <a:r>
              <a:rPr lang="en-US" sz="1800" b="0" i="0" u="none" strike="noStrike" baseline="0" dirty="0">
                <a:latin typeface="BookAntiqua"/>
              </a:rPr>
              <a:t>      patients, with a clinical success rate of 89.5% for leaks and 78.5%, for fistulas.</a:t>
            </a:r>
            <a:endParaRPr lang="it-IT" dirty="0"/>
          </a:p>
        </p:txBody>
      </p:sp>
      <p:sp>
        <p:nvSpPr>
          <p:cNvPr id="6" name="CasellaDiTesto 5">
            <a:extLst>
              <a:ext uri="{FF2B5EF4-FFF2-40B4-BE49-F238E27FC236}">
                <a16:creationId xmlns:a16="http://schemas.microsoft.com/office/drawing/2014/main" id="{147E4BF8-9D36-F946-BA1F-F5D5C423E3F9}"/>
              </a:ext>
            </a:extLst>
          </p:cNvPr>
          <p:cNvSpPr txBox="1"/>
          <p:nvPr/>
        </p:nvSpPr>
        <p:spPr>
          <a:xfrm>
            <a:off x="812800" y="6118701"/>
            <a:ext cx="10342880" cy="307777"/>
          </a:xfrm>
          <a:prstGeom prst="rect">
            <a:avLst/>
          </a:prstGeom>
          <a:noFill/>
        </p:spPr>
        <p:txBody>
          <a:bodyPr wrap="square" rtlCol="0">
            <a:spAutoFit/>
          </a:bodyPr>
          <a:lstStyle/>
          <a:p>
            <a:r>
              <a:rPr lang="it-IT" sz="1400" i="1" dirty="0">
                <a:solidFill>
                  <a:srgbClr val="212121"/>
                </a:solidFill>
                <a:highlight>
                  <a:srgbClr val="FFFFFF"/>
                </a:highlight>
              </a:rPr>
              <a:t> </a:t>
            </a:r>
            <a:r>
              <a:rPr lang="it-IT" sz="1100" b="0" i="1" dirty="0">
                <a:solidFill>
                  <a:srgbClr val="212121"/>
                </a:solidFill>
                <a:effectLst/>
                <a:highlight>
                  <a:srgbClr val="FFFFFF"/>
                </a:highlight>
              </a:rPr>
              <a:t>de Oliveira VL, </a:t>
            </a:r>
            <a:r>
              <a:rPr lang="it-IT" sz="1100" b="0" i="1" dirty="0" err="1">
                <a:solidFill>
                  <a:srgbClr val="212121"/>
                </a:solidFill>
                <a:effectLst/>
                <a:highlight>
                  <a:srgbClr val="FFFFFF"/>
                </a:highlight>
              </a:rPr>
              <a:t>Choosing</a:t>
            </a:r>
            <a:r>
              <a:rPr lang="it-IT" sz="1100" b="0" i="1" dirty="0">
                <a:solidFill>
                  <a:srgbClr val="212121"/>
                </a:solidFill>
                <a:effectLst/>
                <a:highlight>
                  <a:srgbClr val="FFFFFF"/>
                </a:highlight>
              </a:rPr>
              <a:t> the best </a:t>
            </a:r>
            <a:r>
              <a:rPr lang="it-IT" sz="1100" b="0" i="1" dirty="0" err="1">
                <a:solidFill>
                  <a:srgbClr val="212121"/>
                </a:solidFill>
                <a:effectLst/>
                <a:highlight>
                  <a:srgbClr val="FFFFFF"/>
                </a:highlight>
              </a:rPr>
              <a:t>endoscopic</a:t>
            </a:r>
            <a:r>
              <a:rPr lang="it-IT" sz="1100" b="0" i="1" dirty="0">
                <a:solidFill>
                  <a:srgbClr val="212121"/>
                </a:solidFill>
                <a:effectLst/>
                <a:highlight>
                  <a:srgbClr val="FFFFFF"/>
                </a:highlight>
              </a:rPr>
              <a:t> </a:t>
            </a:r>
            <a:r>
              <a:rPr lang="it-IT" sz="1100" b="0" i="1" dirty="0" err="1">
                <a:solidFill>
                  <a:srgbClr val="212121"/>
                </a:solidFill>
                <a:effectLst/>
                <a:highlight>
                  <a:srgbClr val="FFFFFF"/>
                </a:highlight>
              </a:rPr>
              <a:t>approach</a:t>
            </a:r>
            <a:r>
              <a:rPr lang="it-IT" sz="1100" b="0" i="1" dirty="0">
                <a:solidFill>
                  <a:srgbClr val="212121"/>
                </a:solidFill>
                <a:effectLst/>
                <a:highlight>
                  <a:srgbClr val="FFFFFF"/>
                </a:highlight>
              </a:rPr>
              <a:t> for post-</a:t>
            </a:r>
            <a:r>
              <a:rPr lang="it-IT" sz="1100" b="0" i="1" dirty="0" err="1">
                <a:solidFill>
                  <a:srgbClr val="212121"/>
                </a:solidFill>
                <a:effectLst/>
                <a:highlight>
                  <a:srgbClr val="FFFFFF"/>
                </a:highlight>
              </a:rPr>
              <a:t>bariatric</a:t>
            </a:r>
            <a:r>
              <a:rPr lang="it-IT" sz="1100" b="0" i="1" dirty="0">
                <a:solidFill>
                  <a:srgbClr val="212121"/>
                </a:solidFill>
                <a:effectLst/>
                <a:highlight>
                  <a:srgbClr val="FFFFFF"/>
                </a:highlight>
              </a:rPr>
              <a:t> </a:t>
            </a:r>
            <a:r>
              <a:rPr lang="it-IT" sz="1100" b="0" i="1" dirty="0" err="1">
                <a:solidFill>
                  <a:srgbClr val="212121"/>
                </a:solidFill>
                <a:effectLst/>
                <a:highlight>
                  <a:srgbClr val="FFFFFF"/>
                </a:highlight>
              </a:rPr>
              <a:t>surgical</a:t>
            </a:r>
            <a:r>
              <a:rPr lang="it-IT" sz="1100" b="0" i="1" dirty="0">
                <a:solidFill>
                  <a:srgbClr val="212121"/>
                </a:solidFill>
                <a:effectLst/>
                <a:highlight>
                  <a:srgbClr val="FFFFFF"/>
                </a:highlight>
              </a:rPr>
              <a:t> leaks and </a:t>
            </a:r>
            <a:r>
              <a:rPr lang="it-IT" sz="1100" b="0" i="1" dirty="0" err="1">
                <a:solidFill>
                  <a:srgbClr val="212121"/>
                </a:solidFill>
                <a:effectLst/>
                <a:highlight>
                  <a:srgbClr val="FFFFFF"/>
                </a:highlight>
              </a:rPr>
              <a:t>fistulas</a:t>
            </a:r>
            <a:r>
              <a:rPr lang="it-IT" sz="1100" b="0" i="1" dirty="0">
                <a:solidFill>
                  <a:srgbClr val="212121"/>
                </a:solidFill>
                <a:effectLst/>
                <a:highlight>
                  <a:srgbClr val="FFFFFF"/>
                </a:highlight>
              </a:rPr>
              <a:t>: Basic </a:t>
            </a:r>
            <a:r>
              <a:rPr lang="it-IT" sz="1100" b="0" i="1" dirty="0" err="1">
                <a:solidFill>
                  <a:srgbClr val="212121"/>
                </a:solidFill>
                <a:effectLst/>
                <a:highlight>
                  <a:srgbClr val="FFFFFF"/>
                </a:highlight>
              </a:rPr>
              <a:t>principles</a:t>
            </a:r>
            <a:r>
              <a:rPr lang="it-IT" sz="1100" b="0" i="1" dirty="0">
                <a:solidFill>
                  <a:srgbClr val="212121"/>
                </a:solidFill>
                <a:effectLst/>
                <a:highlight>
                  <a:srgbClr val="FFFFFF"/>
                </a:highlight>
              </a:rPr>
              <a:t> and </a:t>
            </a:r>
            <a:r>
              <a:rPr lang="it-IT" sz="1100" b="0" i="1" dirty="0" err="1">
                <a:solidFill>
                  <a:srgbClr val="212121"/>
                </a:solidFill>
                <a:effectLst/>
                <a:highlight>
                  <a:srgbClr val="FFFFFF"/>
                </a:highlight>
              </a:rPr>
              <a:t>recommendations</a:t>
            </a:r>
            <a:r>
              <a:rPr lang="it-IT" sz="1100" b="0" i="1" dirty="0">
                <a:solidFill>
                  <a:srgbClr val="212121"/>
                </a:solidFill>
                <a:effectLst/>
                <a:highlight>
                  <a:srgbClr val="FFFFFF"/>
                </a:highlight>
              </a:rPr>
              <a:t>. World J </a:t>
            </a:r>
            <a:r>
              <a:rPr lang="it-IT" sz="1100" b="0" i="1" dirty="0" err="1">
                <a:solidFill>
                  <a:srgbClr val="212121"/>
                </a:solidFill>
                <a:effectLst/>
                <a:highlight>
                  <a:srgbClr val="FFFFFF"/>
                </a:highlight>
              </a:rPr>
              <a:t>Gastroenterol</a:t>
            </a:r>
            <a:r>
              <a:rPr lang="it-IT" sz="1100" b="0" i="1" dirty="0">
                <a:solidFill>
                  <a:srgbClr val="212121"/>
                </a:solidFill>
                <a:effectLst/>
                <a:highlight>
                  <a:srgbClr val="FFFFFF"/>
                </a:highlight>
              </a:rPr>
              <a:t>. 2023 </a:t>
            </a:r>
            <a:r>
              <a:rPr lang="it-IT" sz="1100" b="0" i="1" dirty="0" err="1">
                <a:solidFill>
                  <a:srgbClr val="212121"/>
                </a:solidFill>
                <a:effectLst/>
                <a:highlight>
                  <a:srgbClr val="FFFFFF"/>
                </a:highlight>
              </a:rPr>
              <a:t>Feb</a:t>
            </a:r>
            <a:r>
              <a:rPr lang="it-IT" sz="1100" b="0" i="1" dirty="0">
                <a:solidFill>
                  <a:srgbClr val="212121"/>
                </a:solidFill>
                <a:effectLst/>
                <a:highlight>
                  <a:srgbClr val="FFFFFF"/>
                </a:highlight>
              </a:rPr>
              <a:t> 21</a:t>
            </a:r>
            <a:endParaRPr lang="it-IT" sz="1400" i="1" dirty="0"/>
          </a:p>
        </p:txBody>
      </p:sp>
    </p:spTree>
    <p:extLst>
      <p:ext uri="{BB962C8B-B14F-4D97-AF65-F5344CB8AC3E}">
        <p14:creationId xmlns:p14="http://schemas.microsoft.com/office/powerpoint/2010/main" val="19411076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070C95B8-D2E0-4EA4-31BD-29369395CEF5}"/>
              </a:ext>
            </a:extLst>
          </p:cNvPr>
          <p:cNvSpPr>
            <a:spLocks noGrp="1"/>
          </p:cNvSpPr>
          <p:nvPr>
            <p:ph type="title"/>
          </p:nvPr>
        </p:nvSpPr>
        <p:spPr/>
        <p:txBody>
          <a:bodyPr/>
          <a:lstStyle/>
          <a:p>
            <a:r>
              <a:rPr lang="it-IT" dirty="0"/>
              <a:t>Clinical case</a:t>
            </a:r>
          </a:p>
        </p:txBody>
      </p:sp>
      <p:sp>
        <p:nvSpPr>
          <p:cNvPr id="5" name="CasellaDiTesto 4">
            <a:extLst>
              <a:ext uri="{FF2B5EF4-FFF2-40B4-BE49-F238E27FC236}">
                <a16:creationId xmlns:a16="http://schemas.microsoft.com/office/drawing/2014/main" id="{AE16C9FE-66BA-9BE5-12AA-C0C47C869009}"/>
              </a:ext>
            </a:extLst>
          </p:cNvPr>
          <p:cNvSpPr txBox="1"/>
          <p:nvPr/>
        </p:nvSpPr>
        <p:spPr>
          <a:xfrm>
            <a:off x="934720" y="2296160"/>
            <a:ext cx="10637520" cy="2862322"/>
          </a:xfrm>
          <a:prstGeom prst="rect">
            <a:avLst/>
          </a:prstGeom>
          <a:noFill/>
        </p:spPr>
        <p:txBody>
          <a:bodyPr wrap="square" rtlCol="0">
            <a:spAutoFit/>
          </a:bodyPr>
          <a:lstStyle/>
          <a:p>
            <a:pPr marL="285750" indent="-285750" algn="just">
              <a:buFont typeface="Arial" panose="020B0604020202020204" pitchFamily="34" charset="0"/>
              <a:buChar char="•"/>
            </a:pPr>
            <a:r>
              <a:rPr lang="it-IT" sz="1800" dirty="0">
                <a:effectLst/>
                <a:latin typeface="Calibri" panose="020F0502020204030204" pitchFamily="34" charset="0"/>
                <a:ea typeface="Aptos" panose="020B0004020202020204" pitchFamily="34" charset="0"/>
                <a:cs typeface="Calibri" panose="020F0502020204030204" pitchFamily="34" charset="0"/>
              </a:rPr>
              <a:t>A 39-year-old </a:t>
            </a:r>
            <a:r>
              <a:rPr lang="it-IT" sz="1800" dirty="0" err="1">
                <a:effectLst/>
                <a:latin typeface="Calibri" panose="020F0502020204030204" pitchFamily="34" charset="0"/>
                <a:ea typeface="Aptos" panose="020B0004020202020204" pitchFamily="34" charset="0"/>
                <a:cs typeface="Calibri" panose="020F0502020204030204" pitchFamily="34" charset="0"/>
              </a:rPr>
              <a:t>female</a:t>
            </a:r>
            <a:r>
              <a:rPr lang="it-IT" sz="1800" dirty="0">
                <a:effectLst/>
                <a:latin typeface="Calibri" panose="020F0502020204030204" pitchFamily="34" charset="0"/>
                <a:ea typeface="Aptos" panose="020B0004020202020204" pitchFamily="34" charset="0"/>
                <a:cs typeface="Calibri" panose="020F0502020204030204" pitchFamily="34" charset="0"/>
              </a:rPr>
              <a:t> with a body mass index (BMI) 35 kg/m2 </a:t>
            </a:r>
            <a:r>
              <a:rPr lang="it-IT" sz="1800" dirty="0" err="1">
                <a:effectLst/>
                <a:latin typeface="Calibri" panose="020F0502020204030204" pitchFamily="34" charset="0"/>
                <a:ea typeface="Aptos" panose="020B0004020202020204" pitchFamily="34" charset="0"/>
                <a:cs typeface="Calibri" panose="020F0502020204030204" pitchFamily="34" charset="0"/>
              </a:rPr>
              <a:t>underwent</a:t>
            </a:r>
            <a:r>
              <a:rPr lang="it-IT" sz="1800" dirty="0">
                <a:effectLst/>
                <a:latin typeface="Calibri" panose="020F0502020204030204" pitchFamily="34" charset="0"/>
                <a:ea typeface="Aptos" panose="020B0004020202020204" pitchFamily="34" charset="0"/>
                <a:cs typeface="Calibri" panose="020F0502020204030204" pitchFamily="34" charset="0"/>
              </a:rPr>
              <a:t> a </a:t>
            </a:r>
            <a:r>
              <a:rPr lang="it-IT" sz="1800" dirty="0" err="1">
                <a:effectLst/>
                <a:latin typeface="Calibri" panose="020F0502020204030204" pitchFamily="34" charset="0"/>
                <a:ea typeface="Aptos" panose="020B0004020202020204" pitchFamily="34" charset="0"/>
                <a:cs typeface="Calibri" panose="020F0502020204030204" pitchFamily="34" charset="0"/>
              </a:rPr>
              <a:t>laparoscopic</a:t>
            </a:r>
            <a:r>
              <a:rPr lang="it-IT" sz="1800" dirty="0">
                <a:effectLst/>
                <a:latin typeface="Calibri" panose="020F0502020204030204" pitchFamily="34" charset="0"/>
                <a:ea typeface="Aptos" panose="020B0004020202020204" pitchFamily="34" charset="0"/>
                <a:cs typeface="Calibri" panose="020F0502020204030204" pitchFamily="34" charset="0"/>
              </a:rPr>
              <a:t> sleeve </a:t>
            </a:r>
            <a:r>
              <a:rPr lang="it-IT" sz="1800" dirty="0" err="1">
                <a:effectLst/>
                <a:latin typeface="Calibri" panose="020F0502020204030204" pitchFamily="34" charset="0"/>
                <a:ea typeface="Aptos" panose="020B0004020202020204" pitchFamily="34" charset="0"/>
                <a:cs typeface="Calibri" panose="020F0502020204030204" pitchFamily="34" charset="0"/>
              </a:rPr>
              <a:t>gastrectomy</a:t>
            </a:r>
            <a:r>
              <a:rPr lang="it-IT" sz="1800" dirty="0">
                <a:effectLst/>
                <a:latin typeface="Calibri" panose="020F0502020204030204" pitchFamily="34" charset="0"/>
                <a:ea typeface="Aptos" panose="020B0004020202020204" pitchFamily="34" charset="0"/>
                <a:cs typeface="Calibri" panose="020F0502020204030204" pitchFamily="34" charset="0"/>
              </a:rPr>
              <a:t> (LSG). On </a:t>
            </a:r>
            <a:r>
              <a:rPr lang="it-IT" sz="1800" b="1" dirty="0">
                <a:solidFill>
                  <a:schemeClr val="tx2"/>
                </a:solidFill>
                <a:effectLst/>
                <a:latin typeface="Calibri" panose="020F0502020204030204" pitchFamily="34" charset="0"/>
                <a:ea typeface="Aptos" panose="020B0004020202020204" pitchFamily="34" charset="0"/>
                <a:cs typeface="Calibri" panose="020F0502020204030204" pitchFamily="34" charset="0"/>
              </a:rPr>
              <a:t>the second day </a:t>
            </a:r>
            <a:r>
              <a:rPr lang="it-IT" sz="1800" dirty="0">
                <a:effectLst/>
                <a:latin typeface="Calibri" panose="020F0502020204030204" pitchFamily="34" charset="0"/>
                <a:ea typeface="Aptos" panose="020B0004020202020204" pitchFamily="34" charset="0"/>
                <a:cs typeface="Calibri" panose="020F0502020204030204" pitchFamily="34" charset="0"/>
              </a:rPr>
              <a:t>post </a:t>
            </a:r>
            <a:r>
              <a:rPr lang="it-IT" sz="1800" dirty="0" err="1">
                <a:effectLst/>
                <a:latin typeface="Calibri" panose="020F0502020204030204" pitchFamily="34" charset="0"/>
                <a:ea typeface="Aptos" panose="020B0004020202020204" pitchFamily="34" charset="0"/>
                <a:cs typeface="Calibri" panose="020F0502020204030204" pitchFamily="34" charset="0"/>
              </a:rPr>
              <a:t>operatively</a:t>
            </a:r>
            <a:r>
              <a:rPr lang="it-IT" sz="1800" dirty="0">
                <a:effectLst/>
                <a:latin typeface="Calibri" panose="020F0502020204030204" pitchFamily="34" charset="0"/>
                <a:ea typeface="Aptos" panose="020B0004020202020204" pitchFamily="34" charset="0"/>
                <a:cs typeface="Calibri" panose="020F0502020204030204" pitchFamily="34" charset="0"/>
              </a:rPr>
              <a:t>, </a:t>
            </a:r>
            <a:r>
              <a:rPr lang="it-IT" sz="1800" dirty="0" err="1">
                <a:effectLst/>
                <a:latin typeface="Calibri" panose="020F0502020204030204" pitchFamily="34" charset="0"/>
                <a:ea typeface="Aptos" panose="020B0004020202020204" pitchFamily="34" charset="0"/>
                <a:cs typeface="Calibri" panose="020F0502020204030204" pitchFamily="34" charset="0"/>
              </a:rPr>
              <a:t>she</a:t>
            </a:r>
            <a:r>
              <a:rPr lang="it-IT" sz="1800" dirty="0">
                <a:effectLst/>
                <a:latin typeface="Calibri" panose="020F0502020204030204" pitchFamily="34" charset="0"/>
                <a:ea typeface="Aptos" panose="020B0004020202020204" pitchFamily="34" charset="0"/>
                <a:cs typeface="Calibri" panose="020F0502020204030204" pitchFamily="34" charset="0"/>
              </a:rPr>
              <a:t> </a:t>
            </a:r>
            <a:r>
              <a:rPr lang="it-IT" sz="1800" dirty="0" err="1">
                <a:effectLst/>
                <a:latin typeface="Calibri" panose="020F0502020204030204" pitchFamily="34" charset="0"/>
                <a:ea typeface="Aptos" panose="020B0004020202020204" pitchFamily="34" charset="0"/>
                <a:cs typeface="Calibri" panose="020F0502020204030204" pitchFamily="34" charset="0"/>
              </a:rPr>
              <a:t>presented</a:t>
            </a:r>
            <a:r>
              <a:rPr lang="it-IT" sz="1800" dirty="0">
                <a:effectLst/>
                <a:latin typeface="Calibri" panose="020F0502020204030204" pitchFamily="34" charset="0"/>
                <a:ea typeface="Aptos" panose="020B0004020202020204" pitchFamily="34" charset="0"/>
                <a:cs typeface="Calibri" panose="020F0502020204030204" pitchFamily="34" charset="0"/>
              </a:rPr>
              <a:t> to the ER with </a:t>
            </a:r>
            <a:r>
              <a:rPr lang="it-IT" sz="1800" dirty="0" err="1">
                <a:effectLst/>
                <a:latin typeface="Calibri" panose="020F0502020204030204" pitchFamily="34" charset="0"/>
                <a:ea typeface="Aptos" panose="020B0004020202020204" pitchFamily="34" charset="0"/>
                <a:cs typeface="Calibri" panose="020F0502020204030204" pitchFamily="34" charset="0"/>
              </a:rPr>
              <a:t>abdominal</a:t>
            </a:r>
            <a:r>
              <a:rPr lang="it-IT" sz="1800" dirty="0">
                <a:effectLst/>
                <a:latin typeface="Calibri" panose="020F0502020204030204" pitchFamily="34" charset="0"/>
                <a:ea typeface="Aptos" panose="020B0004020202020204" pitchFamily="34" charset="0"/>
                <a:cs typeface="Calibri" panose="020F0502020204030204" pitchFamily="34" charset="0"/>
              </a:rPr>
              <a:t> </a:t>
            </a:r>
            <a:r>
              <a:rPr lang="it-IT" sz="1800" dirty="0" err="1">
                <a:effectLst/>
                <a:latin typeface="Calibri" panose="020F0502020204030204" pitchFamily="34" charset="0"/>
                <a:ea typeface="Aptos" panose="020B0004020202020204" pitchFamily="34" charset="0"/>
                <a:cs typeface="Calibri" panose="020F0502020204030204" pitchFamily="34" charset="0"/>
              </a:rPr>
              <a:t>pain</a:t>
            </a:r>
            <a:r>
              <a:rPr lang="it-IT" dirty="0">
                <a:latin typeface="Calibri" panose="020F0502020204030204" pitchFamily="34" charset="0"/>
                <a:ea typeface="Aptos" panose="020B0004020202020204" pitchFamily="34" charset="0"/>
                <a:cs typeface="Calibri" panose="020F0502020204030204" pitchFamily="34" charset="0"/>
              </a:rPr>
              <a:t>, </a:t>
            </a:r>
            <a:r>
              <a:rPr lang="it-IT" sz="1800" dirty="0" err="1">
                <a:effectLst/>
                <a:latin typeface="Calibri" panose="020F0502020204030204" pitchFamily="34" charset="0"/>
                <a:ea typeface="Aptos" panose="020B0004020202020204" pitchFamily="34" charset="0"/>
                <a:cs typeface="Calibri" panose="020F0502020204030204" pitchFamily="34" charset="0"/>
              </a:rPr>
              <a:t>leukocytosis</a:t>
            </a:r>
            <a:r>
              <a:rPr lang="it-IT" sz="1800" dirty="0">
                <a:effectLst/>
                <a:latin typeface="Calibri" panose="020F0502020204030204" pitchFamily="34" charset="0"/>
                <a:ea typeface="Aptos" panose="020B0004020202020204" pitchFamily="34" charset="0"/>
                <a:cs typeface="Calibri" panose="020F0502020204030204" pitchFamily="34" charset="0"/>
              </a:rPr>
              <a:t> and </a:t>
            </a:r>
            <a:r>
              <a:rPr lang="it-IT" sz="1800" dirty="0" err="1">
                <a:effectLst/>
                <a:latin typeface="Calibri" panose="020F0502020204030204" pitchFamily="34" charset="0"/>
                <a:ea typeface="Aptos" panose="020B0004020202020204" pitchFamily="34" charset="0"/>
                <a:cs typeface="Calibri" panose="020F0502020204030204" pitchFamily="34" charset="0"/>
              </a:rPr>
              <a:t>increased</a:t>
            </a:r>
            <a:r>
              <a:rPr lang="it-IT" sz="1800" dirty="0">
                <a:effectLst/>
                <a:latin typeface="Calibri" panose="020F0502020204030204" pitchFamily="34" charset="0"/>
                <a:ea typeface="Aptos" panose="020B0004020202020204" pitchFamily="34" charset="0"/>
                <a:cs typeface="Calibri" panose="020F0502020204030204" pitchFamily="34" charset="0"/>
              </a:rPr>
              <a:t> C-</a:t>
            </a:r>
            <a:r>
              <a:rPr lang="it-IT" sz="1800" dirty="0" err="1">
                <a:effectLst/>
                <a:latin typeface="Calibri" panose="020F0502020204030204" pitchFamily="34" charset="0"/>
                <a:ea typeface="Aptos" panose="020B0004020202020204" pitchFamily="34" charset="0"/>
                <a:cs typeface="Calibri" panose="020F0502020204030204" pitchFamily="34" charset="0"/>
              </a:rPr>
              <a:t>reactive</a:t>
            </a:r>
            <a:r>
              <a:rPr lang="it-IT" sz="1800" dirty="0">
                <a:effectLst/>
                <a:latin typeface="Calibri" panose="020F0502020204030204" pitchFamily="34" charset="0"/>
                <a:ea typeface="Aptos" panose="020B0004020202020204" pitchFamily="34" charset="0"/>
                <a:cs typeface="Calibri" panose="020F0502020204030204" pitchFamily="34" charset="0"/>
              </a:rPr>
              <a:t> </a:t>
            </a:r>
            <a:r>
              <a:rPr lang="it-IT" sz="1800" dirty="0" err="1">
                <a:effectLst/>
                <a:latin typeface="Calibri" panose="020F0502020204030204" pitchFamily="34" charset="0"/>
                <a:ea typeface="Aptos" panose="020B0004020202020204" pitchFamily="34" charset="0"/>
                <a:cs typeface="Calibri" panose="020F0502020204030204" pitchFamily="34" charset="0"/>
              </a:rPr>
              <a:t>protein</a:t>
            </a:r>
            <a:r>
              <a:rPr lang="it-IT" sz="1800" dirty="0">
                <a:effectLst/>
                <a:latin typeface="Calibri" panose="020F0502020204030204" pitchFamily="34" charset="0"/>
                <a:ea typeface="Aptos" panose="020B0004020202020204" pitchFamily="34" charset="0"/>
                <a:cs typeface="Calibri" panose="020F0502020204030204" pitchFamily="34" charset="0"/>
              </a:rPr>
              <a:t> (CRP). </a:t>
            </a:r>
          </a:p>
          <a:p>
            <a:pPr marL="285750" indent="-285750" algn="just">
              <a:buFont typeface="Arial" panose="020B0604020202020204" pitchFamily="34" charset="0"/>
              <a:buChar char="•"/>
            </a:pPr>
            <a:endParaRPr lang="it-IT" dirty="0">
              <a:latin typeface="Calibri" panose="020F0502020204030204" pitchFamily="34" charset="0"/>
              <a:ea typeface="Aptos" panose="020B0004020202020204" pitchFamily="34" charset="0"/>
              <a:cs typeface="Calibri" panose="020F0502020204030204" pitchFamily="34" charset="0"/>
            </a:endParaRPr>
          </a:p>
          <a:p>
            <a:pPr marL="285750" indent="-285750" algn="just">
              <a:buFont typeface="Arial" panose="020B0604020202020204" pitchFamily="34" charset="0"/>
              <a:buChar char="•"/>
            </a:pPr>
            <a:r>
              <a:rPr lang="it-IT" sz="1800" dirty="0">
                <a:effectLst/>
                <a:latin typeface="Calibri" panose="020F0502020204030204" pitchFamily="34" charset="0"/>
                <a:ea typeface="Aptos" panose="020B0004020202020204" pitchFamily="34" charset="0"/>
                <a:cs typeface="Calibri" panose="020F0502020204030204" pitchFamily="34" charset="0"/>
              </a:rPr>
              <a:t>The CT </a:t>
            </a:r>
            <a:r>
              <a:rPr lang="it-IT" sz="1800" dirty="0" err="1">
                <a:effectLst/>
                <a:latin typeface="Calibri" panose="020F0502020204030204" pitchFamily="34" charset="0"/>
                <a:ea typeface="Aptos" panose="020B0004020202020204" pitchFamily="34" charset="0"/>
                <a:cs typeface="Calibri" panose="020F0502020204030204" pitchFamily="34" charset="0"/>
              </a:rPr>
              <a:t>showed</a:t>
            </a:r>
            <a:r>
              <a:rPr lang="it-IT" sz="1800" dirty="0">
                <a:effectLst/>
                <a:latin typeface="Calibri" panose="020F0502020204030204" pitchFamily="34" charset="0"/>
                <a:ea typeface="Aptos" panose="020B0004020202020204" pitchFamily="34" charset="0"/>
                <a:cs typeface="Calibri" panose="020F0502020204030204" pitchFamily="34" charset="0"/>
              </a:rPr>
              <a:t> a </a:t>
            </a:r>
            <a:r>
              <a:rPr lang="it-IT" sz="1800" dirty="0" err="1">
                <a:effectLst/>
                <a:latin typeface="Calibri" panose="020F0502020204030204" pitchFamily="34" charset="0"/>
                <a:ea typeface="Aptos" panose="020B0004020202020204" pitchFamily="34" charset="0"/>
                <a:cs typeface="Calibri" panose="020F0502020204030204" pitchFamily="34" charset="0"/>
              </a:rPr>
              <a:t>voluminous</a:t>
            </a:r>
            <a:r>
              <a:rPr lang="it-IT" sz="1800" dirty="0">
                <a:effectLst/>
                <a:latin typeface="Calibri" panose="020F0502020204030204" pitchFamily="34" charset="0"/>
                <a:ea typeface="Aptos" panose="020B0004020202020204" pitchFamily="34" charset="0"/>
                <a:cs typeface="Calibri" panose="020F0502020204030204" pitchFamily="34" charset="0"/>
              </a:rPr>
              <a:t> peri-</a:t>
            </a:r>
            <a:r>
              <a:rPr lang="it-IT" sz="1800" dirty="0" err="1">
                <a:effectLst/>
                <a:latin typeface="Calibri" panose="020F0502020204030204" pitchFamily="34" charset="0"/>
                <a:ea typeface="Aptos" panose="020B0004020202020204" pitchFamily="34" charset="0"/>
                <a:cs typeface="Calibri" panose="020F0502020204030204" pitchFamily="34" charset="0"/>
              </a:rPr>
              <a:t>gastric</a:t>
            </a:r>
            <a:r>
              <a:rPr lang="it-IT" sz="1800" dirty="0">
                <a:effectLst/>
                <a:latin typeface="Calibri" panose="020F0502020204030204" pitchFamily="34" charset="0"/>
                <a:ea typeface="Aptos" panose="020B0004020202020204" pitchFamily="34" charset="0"/>
                <a:cs typeface="Calibri" panose="020F0502020204030204" pitchFamily="34" charset="0"/>
              </a:rPr>
              <a:t> </a:t>
            </a:r>
            <a:r>
              <a:rPr lang="it-IT" sz="1800" dirty="0" err="1">
                <a:effectLst/>
                <a:latin typeface="Calibri" panose="020F0502020204030204" pitchFamily="34" charset="0"/>
                <a:ea typeface="Aptos" panose="020B0004020202020204" pitchFamily="34" charset="0"/>
                <a:cs typeface="Calibri" panose="020F0502020204030204" pitchFamily="34" charset="0"/>
              </a:rPr>
              <a:t>collection</a:t>
            </a:r>
            <a:r>
              <a:rPr lang="it-IT" sz="1800" dirty="0">
                <a:effectLst/>
                <a:latin typeface="Calibri" panose="020F0502020204030204" pitchFamily="34" charset="0"/>
                <a:ea typeface="Aptos" panose="020B0004020202020204" pitchFamily="34" charset="0"/>
                <a:cs typeface="Calibri" panose="020F0502020204030204" pitchFamily="34" charset="0"/>
              </a:rPr>
              <a:t> (4x3x5 cm). The </a:t>
            </a:r>
            <a:r>
              <a:rPr lang="it-IT" sz="1800" dirty="0" err="1">
                <a:effectLst/>
                <a:latin typeface="Calibri" panose="020F0502020204030204" pitchFamily="34" charset="0"/>
                <a:ea typeface="Aptos" panose="020B0004020202020204" pitchFamily="34" charset="0"/>
                <a:cs typeface="Calibri" panose="020F0502020204030204" pitchFamily="34" charset="0"/>
              </a:rPr>
              <a:t>esophagogastroduodenoscopy</a:t>
            </a:r>
            <a:r>
              <a:rPr lang="it-IT" sz="1800" dirty="0">
                <a:effectLst/>
                <a:latin typeface="Calibri" panose="020F0502020204030204" pitchFamily="34" charset="0"/>
                <a:ea typeface="Aptos" panose="020B0004020202020204" pitchFamily="34" charset="0"/>
                <a:cs typeface="Calibri" panose="020F0502020204030204" pitchFamily="34" charset="0"/>
              </a:rPr>
              <a:t> (EGD) </a:t>
            </a:r>
            <a:r>
              <a:rPr lang="it-IT" sz="1800" dirty="0" err="1">
                <a:effectLst/>
                <a:latin typeface="Calibri" panose="020F0502020204030204" pitchFamily="34" charset="0"/>
                <a:ea typeface="Aptos" panose="020B0004020202020204" pitchFamily="34" charset="0"/>
                <a:cs typeface="Calibri" panose="020F0502020204030204" pitchFamily="34" charset="0"/>
              </a:rPr>
              <a:t>revealed</a:t>
            </a:r>
            <a:r>
              <a:rPr lang="it-IT" sz="1800" dirty="0">
                <a:effectLst/>
                <a:latin typeface="Calibri" panose="020F0502020204030204" pitchFamily="34" charset="0"/>
                <a:ea typeface="Aptos" panose="020B0004020202020204" pitchFamily="34" charset="0"/>
                <a:cs typeface="Calibri" panose="020F0502020204030204" pitchFamily="34" charset="0"/>
              </a:rPr>
              <a:t> a leak </a:t>
            </a:r>
            <a:r>
              <a:rPr lang="en-US" sz="1800" dirty="0">
                <a:effectLst/>
                <a:latin typeface="Calibri" panose="020F0502020204030204" pitchFamily="34" charset="0"/>
                <a:ea typeface="Aptos" panose="020B0004020202020204" pitchFamily="34" charset="0"/>
                <a:cs typeface="Calibri" panose="020F0502020204030204" pitchFamily="34" charset="0"/>
              </a:rPr>
              <a:t>at the proximal third of the stomach, near the gastroesophageal junction.</a:t>
            </a:r>
          </a:p>
          <a:p>
            <a:pPr marL="285750" indent="-285750" algn="just">
              <a:buFont typeface="Arial" panose="020B0604020202020204" pitchFamily="34" charset="0"/>
              <a:buChar char="•"/>
            </a:pPr>
            <a:endParaRPr lang="en-US" dirty="0">
              <a:latin typeface="Calibri" panose="020F0502020204030204" pitchFamily="34" charset="0"/>
              <a:ea typeface="Aptos" panose="020B0004020202020204" pitchFamily="34" charset="0"/>
              <a:cs typeface="Calibri" panose="020F0502020204030204" pitchFamily="34" charset="0"/>
            </a:endParaRPr>
          </a:p>
          <a:p>
            <a:pPr marL="285750" indent="-285750" algn="just">
              <a:buFont typeface="Arial" panose="020B0604020202020204" pitchFamily="34" charset="0"/>
              <a:buChar char="•"/>
            </a:pPr>
            <a:r>
              <a:rPr lang="en-US" sz="1800" dirty="0">
                <a:effectLst/>
                <a:latin typeface="Calibri" panose="020F0502020204030204" pitchFamily="34" charset="0"/>
                <a:ea typeface="Aptos" panose="020B0004020202020204" pitchFamily="34" charset="0"/>
                <a:cs typeface="Calibri" panose="020F0502020204030204" pitchFamily="34" charset="0"/>
              </a:rPr>
              <a:t>Two double pigtail stents (Boston Scientific, Marlborough, MA, USA) were inserted over the guidewire, with one end of the stent placed within the collection and the other end into the stomach lumen, to allow internal drainage of the collection. A </a:t>
            </a:r>
            <a:r>
              <a:rPr lang="en-US" sz="1800" dirty="0" err="1">
                <a:effectLst/>
                <a:latin typeface="Calibri" panose="020F0502020204030204" pitchFamily="34" charset="0"/>
                <a:ea typeface="Aptos" panose="020B0004020202020204" pitchFamily="34" charset="0"/>
                <a:cs typeface="Calibri" panose="020F0502020204030204" pitchFamily="34" charset="0"/>
              </a:rPr>
              <a:t>naso-jejeunal</a:t>
            </a:r>
            <a:r>
              <a:rPr lang="en-US" sz="1800" dirty="0">
                <a:effectLst/>
                <a:latin typeface="Calibri" panose="020F0502020204030204" pitchFamily="34" charset="0"/>
                <a:ea typeface="Aptos" panose="020B0004020202020204" pitchFamily="34" charset="0"/>
                <a:cs typeface="Calibri" panose="020F0502020204030204" pitchFamily="34" charset="0"/>
              </a:rPr>
              <a:t> tube was placed to allow oral feeding. </a:t>
            </a:r>
            <a:endParaRPr lang="it-IT"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472182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D35AB1B-F6F0-3C9A-870D-5E715F1082E0}"/>
              </a:ext>
            </a:extLst>
          </p:cNvPr>
          <p:cNvSpPr>
            <a:spLocks noGrp="1"/>
          </p:cNvSpPr>
          <p:nvPr>
            <p:ph type="title"/>
          </p:nvPr>
        </p:nvSpPr>
        <p:spPr/>
        <p:txBody>
          <a:bodyPr/>
          <a:lstStyle/>
          <a:p>
            <a:r>
              <a:rPr lang="it-IT" dirty="0"/>
              <a:t>Clinical case</a:t>
            </a:r>
          </a:p>
        </p:txBody>
      </p:sp>
      <p:pic>
        <p:nvPicPr>
          <p:cNvPr id="3" name="Il mio filmato1">
            <a:hlinkClick r:id="" action="ppaction://media"/>
            <a:extLst>
              <a:ext uri="{FF2B5EF4-FFF2-40B4-BE49-F238E27FC236}">
                <a16:creationId xmlns:a16="http://schemas.microsoft.com/office/drawing/2014/main" id="{68D64246-EC85-9B9A-3FB0-E4C8CB6AC70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07451" y="1859280"/>
            <a:ext cx="8377097" cy="4712117"/>
          </a:xfrm>
          <a:prstGeom prst="rect">
            <a:avLst/>
          </a:prstGeom>
        </p:spPr>
      </p:pic>
    </p:spTree>
    <p:extLst>
      <p:ext uri="{BB962C8B-B14F-4D97-AF65-F5344CB8AC3E}">
        <p14:creationId xmlns:p14="http://schemas.microsoft.com/office/powerpoint/2010/main" val="1192397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4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070C95B8-D2E0-4EA4-31BD-29369395CEF5}"/>
              </a:ext>
            </a:extLst>
          </p:cNvPr>
          <p:cNvSpPr>
            <a:spLocks noGrp="1"/>
          </p:cNvSpPr>
          <p:nvPr>
            <p:ph type="title"/>
          </p:nvPr>
        </p:nvSpPr>
        <p:spPr/>
        <p:txBody>
          <a:bodyPr/>
          <a:lstStyle/>
          <a:p>
            <a:r>
              <a:rPr lang="it-IT" dirty="0" err="1"/>
              <a:t>Clincal</a:t>
            </a:r>
            <a:r>
              <a:rPr lang="it-IT" dirty="0"/>
              <a:t> case</a:t>
            </a:r>
          </a:p>
        </p:txBody>
      </p:sp>
      <p:sp>
        <p:nvSpPr>
          <p:cNvPr id="5" name="CasellaDiTesto 4">
            <a:extLst>
              <a:ext uri="{FF2B5EF4-FFF2-40B4-BE49-F238E27FC236}">
                <a16:creationId xmlns:a16="http://schemas.microsoft.com/office/drawing/2014/main" id="{AE16C9FE-66BA-9BE5-12AA-C0C47C869009}"/>
              </a:ext>
            </a:extLst>
          </p:cNvPr>
          <p:cNvSpPr txBox="1"/>
          <p:nvPr/>
        </p:nvSpPr>
        <p:spPr>
          <a:xfrm>
            <a:off x="934720" y="2296160"/>
            <a:ext cx="10637520" cy="3970318"/>
          </a:xfrm>
          <a:prstGeom prst="rect">
            <a:avLst/>
          </a:prstGeom>
          <a:noFill/>
        </p:spPr>
        <p:txBody>
          <a:bodyPr wrap="square" rtlCol="0">
            <a:spAutoFit/>
          </a:bodyPr>
          <a:lstStyle/>
          <a:p>
            <a:pPr marL="285750" indent="-285750">
              <a:buFont typeface="Arial" panose="020B0604020202020204" pitchFamily="34" charset="0"/>
              <a:buChar char="•"/>
            </a:pPr>
            <a:r>
              <a:rPr lang="en-US" sz="1800" dirty="0">
                <a:effectLst/>
                <a:latin typeface="Calibri" panose="020F0502020204030204" pitchFamily="34" charset="0"/>
                <a:ea typeface="Aptos" panose="020B0004020202020204" pitchFamily="34" charset="0"/>
                <a:cs typeface="Calibri" panose="020F0502020204030204" pitchFamily="34" charset="0"/>
              </a:rPr>
              <a:t>After </a:t>
            </a:r>
            <a:r>
              <a:rPr lang="en-US" sz="1800" b="1" dirty="0">
                <a:solidFill>
                  <a:schemeClr val="tx2"/>
                </a:solidFill>
                <a:effectLst/>
                <a:latin typeface="Calibri" panose="020F0502020204030204" pitchFamily="34" charset="0"/>
                <a:ea typeface="Aptos" panose="020B0004020202020204" pitchFamily="34" charset="0"/>
                <a:cs typeface="Calibri" panose="020F0502020204030204" pitchFamily="34" charset="0"/>
              </a:rPr>
              <a:t>one week, </a:t>
            </a:r>
            <a:r>
              <a:rPr lang="en-US" sz="1800" dirty="0">
                <a:effectLst/>
                <a:latin typeface="Calibri" panose="020F0502020204030204" pitchFamily="34" charset="0"/>
                <a:ea typeface="Aptos" panose="020B0004020202020204" pitchFamily="34" charset="0"/>
                <a:cs typeface="Calibri" panose="020F0502020204030204" pitchFamily="34" charset="0"/>
              </a:rPr>
              <a:t>the CT showed an expansion of the collection, despite of the endoscopic internal drainage (EDI). She underwent emergency surgery, with placement of three external drainages and splenectomy. The two doble pigtail stents were removed. During EGD, a fully covered metal stent 18x119 mm </a:t>
            </a:r>
            <a:r>
              <a:rPr lang="it-IT" sz="1800" dirty="0">
                <a:effectLst/>
                <a:latin typeface="Calibri" panose="020F0502020204030204" pitchFamily="34" charset="0"/>
                <a:ea typeface="Aptos" panose="020B0004020202020204" pitchFamily="34" charset="0"/>
                <a:cs typeface="Calibri" panose="020F0502020204030204" pitchFamily="34" charset="0"/>
              </a:rPr>
              <a:t>(Agile Esophageal18x119mm Boston </a:t>
            </a:r>
            <a:r>
              <a:rPr lang="it-IT" sz="1800" dirty="0" err="1">
                <a:effectLst/>
                <a:latin typeface="Calibri" panose="020F0502020204030204" pitchFamily="34" charset="0"/>
                <a:ea typeface="Aptos" panose="020B0004020202020204" pitchFamily="34" charset="0"/>
                <a:cs typeface="Calibri" panose="020F0502020204030204" pitchFamily="34" charset="0"/>
              </a:rPr>
              <a:t>ScientificMarlborough</a:t>
            </a:r>
            <a:r>
              <a:rPr lang="it-IT" sz="1800" dirty="0">
                <a:effectLst/>
                <a:latin typeface="Calibri" panose="020F0502020204030204" pitchFamily="34" charset="0"/>
                <a:ea typeface="Aptos" panose="020B0004020202020204" pitchFamily="34" charset="0"/>
                <a:cs typeface="Calibri" panose="020F0502020204030204" pitchFamily="34" charset="0"/>
              </a:rPr>
              <a:t>, MA, USA) </a:t>
            </a:r>
            <a:r>
              <a:rPr lang="it-IT" sz="1800" dirty="0" err="1">
                <a:effectLst/>
                <a:latin typeface="Calibri" panose="020F0502020204030204" pitchFamily="34" charset="0"/>
                <a:ea typeface="Aptos" panose="020B0004020202020204" pitchFamily="34" charset="0"/>
                <a:cs typeface="Calibri" panose="020F0502020204030204" pitchFamily="34" charset="0"/>
              </a:rPr>
              <a:t>was</a:t>
            </a:r>
            <a:r>
              <a:rPr lang="it-IT" sz="1800" dirty="0">
                <a:effectLst/>
                <a:latin typeface="Calibri" panose="020F0502020204030204" pitchFamily="34" charset="0"/>
                <a:ea typeface="Aptos" panose="020B0004020202020204" pitchFamily="34" charset="0"/>
                <a:cs typeface="Calibri" panose="020F0502020204030204" pitchFamily="34" charset="0"/>
              </a:rPr>
              <a:t> </a:t>
            </a:r>
            <a:r>
              <a:rPr lang="it-IT" sz="1800" dirty="0" err="1">
                <a:effectLst/>
                <a:latin typeface="Calibri" panose="020F0502020204030204" pitchFamily="34" charset="0"/>
                <a:ea typeface="Aptos" panose="020B0004020202020204" pitchFamily="34" charset="0"/>
                <a:cs typeface="Calibri" panose="020F0502020204030204" pitchFamily="34" charset="0"/>
              </a:rPr>
              <a:t>released</a:t>
            </a:r>
            <a:r>
              <a:rPr lang="it-IT" sz="1800" dirty="0">
                <a:effectLst/>
                <a:latin typeface="Calibri" panose="020F0502020204030204" pitchFamily="34" charset="0"/>
                <a:ea typeface="Aptos" panose="020B0004020202020204" pitchFamily="34" charset="0"/>
                <a:cs typeface="Calibri" panose="020F0502020204030204" pitchFamily="34" charset="0"/>
              </a:rPr>
              <a:t>, with the </a:t>
            </a:r>
            <a:r>
              <a:rPr lang="it-IT" sz="1800" dirty="0" err="1">
                <a:effectLst/>
                <a:latin typeface="Calibri" panose="020F0502020204030204" pitchFamily="34" charset="0"/>
                <a:ea typeface="Aptos" panose="020B0004020202020204" pitchFamily="34" charset="0"/>
                <a:cs typeface="Calibri" panose="020F0502020204030204" pitchFamily="34" charset="0"/>
              </a:rPr>
              <a:t>proximal</a:t>
            </a:r>
            <a:r>
              <a:rPr lang="it-IT" sz="1800" dirty="0">
                <a:effectLst/>
                <a:latin typeface="Calibri" panose="020F0502020204030204" pitchFamily="34" charset="0"/>
                <a:ea typeface="Aptos" panose="020B0004020202020204" pitchFamily="34" charset="0"/>
                <a:cs typeface="Calibri" panose="020F0502020204030204" pitchFamily="34" charset="0"/>
              </a:rPr>
              <a:t> end </a:t>
            </a:r>
            <a:r>
              <a:rPr lang="it-IT" sz="1800" dirty="0" err="1">
                <a:effectLst/>
                <a:latin typeface="Calibri" panose="020F0502020204030204" pitchFamily="34" charset="0"/>
                <a:ea typeface="Aptos" panose="020B0004020202020204" pitchFamily="34" charset="0"/>
                <a:cs typeface="Calibri" panose="020F0502020204030204" pitchFamily="34" charset="0"/>
              </a:rPr>
              <a:t>upon</a:t>
            </a:r>
            <a:r>
              <a:rPr lang="it-IT" sz="1800" dirty="0">
                <a:effectLst/>
                <a:latin typeface="Calibri" panose="020F0502020204030204" pitchFamily="34" charset="0"/>
                <a:ea typeface="Aptos" panose="020B0004020202020204" pitchFamily="34" charset="0"/>
                <a:cs typeface="Calibri" panose="020F0502020204030204" pitchFamily="34" charset="0"/>
              </a:rPr>
              <a:t> the leak, and the </a:t>
            </a:r>
            <a:r>
              <a:rPr lang="it-IT" sz="1800" dirty="0" err="1">
                <a:effectLst/>
                <a:latin typeface="Calibri" panose="020F0502020204030204" pitchFamily="34" charset="0"/>
                <a:ea typeface="Aptos" panose="020B0004020202020204" pitchFamily="34" charset="0"/>
                <a:cs typeface="Calibri" panose="020F0502020204030204" pitchFamily="34" charset="0"/>
              </a:rPr>
              <a:t>distal</a:t>
            </a:r>
            <a:r>
              <a:rPr lang="it-IT" sz="1800" dirty="0">
                <a:effectLst/>
                <a:latin typeface="Calibri" panose="020F0502020204030204" pitchFamily="34" charset="0"/>
                <a:ea typeface="Aptos" panose="020B0004020202020204" pitchFamily="34" charset="0"/>
                <a:cs typeface="Calibri" panose="020F0502020204030204" pitchFamily="34" charset="0"/>
              </a:rPr>
              <a:t> end </a:t>
            </a:r>
            <a:r>
              <a:rPr lang="it-IT" sz="1800" dirty="0" err="1">
                <a:effectLst/>
                <a:latin typeface="Calibri" panose="020F0502020204030204" pitchFamily="34" charset="0"/>
                <a:ea typeface="Aptos" panose="020B0004020202020204" pitchFamily="34" charset="0"/>
                <a:cs typeface="Calibri" panose="020F0502020204030204" pitchFamily="34" charset="0"/>
              </a:rPr>
              <a:t>beyond</a:t>
            </a:r>
            <a:r>
              <a:rPr lang="it-IT" sz="1800" dirty="0">
                <a:effectLst/>
                <a:latin typeface="Calibri" panose="020F0502020204030204" pitchFamily="34" charset="0"/>
                <a:ea typeface="Aptos" panose="020B0004020202020204" pitchFamily="34" charset="0"/>
                <a:cs typeface="Calibri" panose="020F0502020204030204" pitchFamily="34" charset="0"/>
              </a:rPr>
              <a:t> the </a:t>
            </a:r>
            <a:r>
              <a:rPr lang="it-IT" sz="1800" dirty="0" err="1">
                <a:effectLst/>
                <a:latin typeface="Calibri" panose="020F0502020204030204" pitchFamily="34" charset="0"/>
                <a:ea typeface="Aptos" panose="020B0004020202020204" pitchFamily="34" charset="0"/>
                <a:cs typeface="Calibri" panose="020F0502020204030204" pitchFamily="34" charset="0"/>
              </a:rPr>
              <a:t>pylorus</a:t>
            </a:r>
            <a:r>
              <a:rPr lang="it-IT" sz="1800" dirty="0">
                <a:effectLst/>
                <a:latin typeface="Calibri" panose="020F0502020204030204" pitchFamily="34" charset="0"/>
                <a:ea typeface="Aptos" panose="020B0004020202020204" pitchFamily="34" charset="0"/>
                <a:cs typeface="Calibri" panose="020F0502020204030204" pitchFamily="34" charset="0"/>
              </a:rPr>
              <a:t>.  Using Apollo </a:t>
            </a:r>
            <a:r>
              <a:rPr lang="it-IT" sz="1800" dirty="0" err="1">
                <a:effectLst/>
                <a:latin typeface="Calibri" panose="020F0502020204030204" pitchFamily="34" charset="0"/>
                <a:ea typeface="Aptos" panose="020B0004020202020204" pitchFamily="34" charset="0"/>
                <a:cs typeface="Calibri" panose="020F0502020204030204" pitchFamily="34" charset="0"/>
              </a:rPr>
              <a:t>OverStitch</a:t>
            </a:r>
            <a:r>
              <a:rPr lang="it-IT" sz="1800" baseline="30000" dirty="0" err="1">
                <a:effectLst/>
                <a:latin typeface="Calibri" panose="020F0502020204030204" pitchFamily="34" charset="0"/>
                <a:ea typeface="Aptos" panose="020B0004020202020204" pitchFamily="34" charset="0"/>
                <a:cs typeface="Calibri" panose="020F0502020204030204" pitchFamily="34" charset="0"/>
              </a:rPr>
              <a:t>TM</a:t>
            </a:r>
            <a:r>
              <a:rPr lang="it-IT" sz="1800" dirty="0">
                <a:effectLst/>
                <a:latin typeface="Calibri" panose="020F0502020204030204" pitchFamily="34" charset="0"/>
                <a:ea typeface="Aptos" panose="020B0004020202020204" pitchFamily="34" charset="0"/>
                <a:cs typeface="Calibri" panose="020F0502020204030204" pitchFamily="34" charset="0"/>
              </a:rPr>
              <a:t>, the </a:t>
            </a:r>
            <a:r>
              <a:rPr lang="it-IT" sz="1800" dirty="0" err="1">
                <a:effectLst/>
                <a:latin typeface="Calibri" panose="020F0502020204030204" pitchFamily="34" charset="0"/>
                <a:ea typeface="Aptos" panose="020B0004020202020204" pitchFamily="34" charset="0"/>
                <a:cs typeface="Calibri" panose="020F0502020204030204" pitchFamily="34" charset="0"/>
              </a:rPr>
              <a:t>proximal</a:t>
            </a:r>
            <a:r>
              <a:rPr lang="it-IT" sz="1800" dirty="0">
                <a:effectLst/>
                <a:latin typeface="Calibri" panose="020F0502020204030204" pitchFamily="34" charset="0"/>
                <a:ea typeface="Aptos" panose="020B0004020202020204" pitchFamily="34" charset="0"/>
                <a:cs typeface="Calibri" panose="020F0502020204030204" pitchFamily="34" charset="0"/>
              </a:rPr>
              <a:t> </a:t>
            </a:r>
            <a:r>
              <a:rPr lang="it-IT" sz="1800" dirty="0" err="1">
                <a:effectLst/>
                <a:latin typeface="Calibri" panose="020F0502020204030204" pitchFamily="34" charset="0"/>
                <a:ea typeface="Aptos" panose="020B0004020202020204" pitchFamily="34" charset="0"/>
                <a:cs typeface="Calibri" panose="020F0502020204030204" pitchFamily="34" charset="0"/>
              </a:rPr>
              <a:t>edge</a:t>
            </a:r>
            <a:r>
              <a:rPr lang="it-IT" sz="1800" dirty="0">
                <a:effectLst/>
                <a:latin typeface="Calibri" panose="020F0502020204030204" pitchFamily="34" charset="0"/>
                <a:ea typeface="Aptos" panose="020B0004020202020204" pitchFamily="34" charset="0"/>
                <a:cs typeface="Calibri" panose="020F0502020204030204" pitchFamily="34" charset="0"/>
              </a:rPr>
              <a:t> of the </a:t>
            </a:r>
            <a:r>
              <a:rPr lang="it-IT" sz="1800" dirty="0" err="1">
                <a:effectLst/>
                <a:latin typeface="Calibri" panose="020F0502020204030204" pitchFamily="34" charset="0"/>
                <a:ea typeface="Aptos" panose="020B0004020202020204" pitchFamily="34" charset="0"/>
                <a:cs typeface="Calibri" panose="020F0502020204030204" pitchFamily="34" charset="0"/>
              </a:rPr>
              <a:t>stent</a:t>
            </a:r>
            <a:r>
              <a:rPr lang="it-IT" sz="1800" dirty="0">
                <a:effectLst/>
                <a:latin typeface="Calibri" panose="020F0502020204030204" pitchFamily="34" charset="0"/>
                <a:ea typeface="Aptos" panose="020B0004020202020204" pitchFamily="34" charset="0"/>
                <a:cs typeface="Calibri" panose="020F0502020204030204" pitchFamily="34" charset="0"/>
              </a:rPr>
              <a:t> </a:t>
            </a:r>
            <a:r>
              <a:rPr lang="it-IT" sz="1800" dirty="0" err="1">
                <a:effectLst/>
                <a:latin typeface="Calibri" panose="020F0502020204030204" pitchFamily="34" charset="0"/>
                <a:ea typeface="Aptos" panose="020B0004020202020204" pitchFamily="34" charset="0"/>
                <a:cs typeface="Calibri" panose="020F0502020204030204" pitchFamily="34" charset="0"/>
              </a:rPr>
              <a:t>was</a:t>
            </a:r>
            <a:r>
              <a:rPr lang="it-IT" sz="1800" dirty="0">
                <a:effectLst/>
                <a:latin typeface="Calibri" panose="020F0502020204030204" pitchFamily="34" charset="0"/>
                <a:ea typeface="Aptos" panose="020B0004020202020204" pitchFamily="34" charset="0"/>
                <a:cs typeface="Calibri" panose="020F0502020204030204" pitchFamily="34" charset="0"/>
              </a:rPr>
              <a:t> </a:t>
            </a:r>
            <a:r>
              <a:rPr lang="it-IT" sz="1800" dirty="0" err="1">
                <a:effectLst/>
                <a:latin typeface="Calibri" panose="020F0502020204030204" pitchFamily="34" charset="0"/>
                <a:ea typeface="Aptos" panose="020B0004020202020204" pitchFamily="34" charset="0"/>
                <a:cs typeface="Calibri" panose="020F0502020204030204" pitchFamily="34" charset="0"/>
              </a:rPr>
              <a:t>sutured</a:t>
            </a:r>
            <a:r>
              <a:rPr lang="it-IT" sz="1800" dirty="0">
                <a:effectLst/>
                <a:latin typeface="Calibri" panose="020F0502020204030204" pitchFamily="34" charset="0"/>
                <a:ea typeface="Aptos" panose="020B0004020202020204" pitchFamily="34" charset="0"/>
                <a:cs typeface="Calibri" panose="020F0502020204030204" pitchFamily="34" charset="0"/>
              </a:rPr>
              <a:t> </a:t>
            </a:r>
            <a:r>
              <a:rPr lang="it-IT" sz="1800" dirty="0" err="1">
                <a:effectLst/>
                <a:latin typeface="Calibri" panose="020F0502020204030204" pitchFamily="34" charset="0"/>
                <a:ea typeface="Aptos" panose="020B0004020202020204" pitchFamily="34" charset="0"/>
                <a:cs typeface="Calibri" panose="020F0502020204030204" pitchFamily="34" charset="0"/>
              </a:rPr>
              <a:t>into</a:t>
            </a:r>
            <a:r>
              <a:rPr lang="it-IT" sz="1800" dirty="0">
                <a:effectLst/>
                <a:latin typeface="Calibri" panose="020F0502020204030204" pitchFamily="34" charset="0"/>
                <a:ea typeface="Aptos" panose="020B0004020202020204" pitchFamily="34" charset="0"/>
                <a:cs typeface="Calibri" panose="020F0502020204030204" pitchFamily="34" charset="0"/>
              </a:rPr>
              <a:t> the </a:t>
            </a:r>
            <a:r>
              <a:rPr lang="it-IT" sz="1800" dirty="0" err="1">
                <a:effectLst/>
                <a:latin typeface="Calibri" panose="020F0502020204030204" pitchFamily="34" charset="0"/>
                <a:ea typeface="Aptos" panose="020B0004020202020204" pitchFamily="34" charset="0"/>
                <a:cs typeface="Calibri" panose="020F0502020204030204" pitchFamily="34" charset="0"/>
              </a:rPr>
              <a:t>esophageal</a:t>
            </a:r>
            <a:r>
              <a:rPr lang="it-IT" sz="1800" dirty="0">
                <a:effectLst/>
                <a:latin typeface="Calibri" panose="020F0502020204030204" pitchFamily="34" charset="0"/>
                <a:ea typeface="Aptos" panose="020B0004020202020204" pitchFamily="34" charset="0"/>
                <a:cs typeface="Calibri" panose="020F0502020204030204" pitchFamily="34" charset="0"/>
              </a:rPr>
              <a:t> mucosa to </a:t>
            </a:r>
            <a:r>
              <a:rPr lang="it-IT" sz="1800" dirty="0" err="1">
                <a:effectLst/>
                <a:latin typeface="Calibri" panose="020F0502020204030204" pitchFamily="34" charset="0"/>
                <a:ea typeface="Aptos" panose="020B0004020202020204" pitchFamily="34" charset="0"/>
                <a:cs typeface="Calibri" panose="020F0502020204030204" pitchFamily="34" charset="0"/>
              </a:rPr>
              <a:t>prevent</a:t>
            </a:r>
            <a:r>
              <a:rPr lang="it-IT" sz="1800" dirty="0">
                <a:effectLst/>
                <a:latin typeface="Calibri" panose="020F0502020204030204" pitchFamily="34" charset="0"/>
                <a:ea typeface="Aptos" panose="020B0004020202020204" pitchFamily="34" charset="0"/>
                <a:cs typeface="Calibri" panose="020F0502020204030204" pitchFamily="34" charset="0"/>
              </a:rPr>
              <a:t> </a:t>
            </a:r>
            <a:r>
              <a:rPr lang="it-IT" sz="1800" dirty="0" err="1">
                <a:effectLst/>
                <a:latin typeface="Calibri" panose="020F0502020204030204" pitchFamily="34" charset="0"/>
                <a:ea typeface="Aptos" panose="020B0004020202020204" pitchFamily="34" charset="0"/>
                <a:cs typeface="Calibri" panose="020F0502020204030204" pitchFamily="34" charset="0"/>
              </a:rPr>
              <a:t>migration</a:t>
            </a:r>
            <a:r>
              <a:rPr lang="it-IT" sz="1800" dirty="0">
                <a:effectLst/>
                <a:latin typeface="Calibri" panose="020F0502020204030204" pitchFamily="34" charset="0"/>
                <a:ea typeface="Aptos" panose="020B0004020202020204" pitchFamily="34" charset="0"/>
                <a:cs typeface="Calibri" panose="020F0502020204030204" pitchFamily="34" charset="0"/>
              </a:rPr>
              <a:t>.</a:t>
            </a:r>
            <a:endParaRPr lang="it-IT" dirty="0">
              <a:latin typeface="Calibri" panose="020F0502020204030204" pitchFamily="34" charset="0"/>
              <a:ea typeface="Aptos" panose="020B0004020202020204" pitchFamily="34" charset="0"/>
              <a:cs typeface="Calibri" panose="020F0502020204030204" pitchFamily="34" charset="0"/>
            </a:endParaRPr>
          </a:p>
          <a:p>
            <a:pPr marL="285750" indent="-285750">
              <a:buFont typeface="Arial" panose="020B0604020202020204" pitchFamily="34" charset="0"/>
              <a:buChar char="•"/>
            </a:pPr>
            <a:endParaRPr lang="en-US" dirty="0">
              <a:latin typeface="Calibri" panose="020F0502020204030204" pitchFamily="34" charset="0"/>
              <a:ea typeface="Aptos" panose="020B0004020202020204" pitchFamily="34" charset="0"/>
              <a:cs typeface="Calibri" panose="020F0502020204030204" pitchFamily="34" charset="0"/>
            </a:endParaRPr>
          </a:p>
          <a:p>
            <a:pPr marL="285750" indent="-285750">
              <a:buFont typeface="Arial" panose="020B0604020202020204" pitchFamily="34" charset="0"/>
              <a:buChar char="•"/>
            </a:pPr>
            <a:r>
              <a:rPr lang="it-IT" sz="1800" dirty="0">
                <a:effectLst/>
                <a:latin typeface="Calibri" panose="020F0502020204030204" pitchFamily="34" charset="0"/>
                <a:ea typeface="Aptos" panose="020B0004020202020204" pitchFamily="34" charset="0"/>
                <a:cs typeface="Calibri" panose="020F0502020204030204" pitchFamily="34" charset="0"/>
              </a:rPr>
              <a:t>After </a:t>
            </a:r>
            <a:r>
              <a:rPr lang="it-IT" sz="1800" b="1" dirty="0" err="1">
                <a:solidFill>
                  <a:schemeClr val="tx2"/>
                </a:solidFill>
                <a:effectLst/>
                <a:latin typeface="Calibri" panose="020F0502020204030204" pitchFamily="34" charset="0"/>
                <a:ea typeface="Aptos" panose="020B0004020202020204" pitchFamily="34" charset="0"/>
                <a:cs typeface="Calibri" panose="020F0502020204030204" pitchFamily="34" charset="0"/>
              </a:rPr>
              <a:t>three</a:t>
            </a:r>
            <a:r>
              <a:rPr lang="it-IT" sz="1800" b="1" dirty="0">
                <a:solidFill>
                  <a:schemeClr val="tx2"/>
                </a:solidFill>
                <a:effectLst/>
                <a:latin typeface="Calibri" panose="020F0502020204030204" pitchFamily="34" charset="0"/>
                <a:ea typeface="Aptos" panose="020B0004020202020204" pitchFamily="34" charset="0"/>
                <a:cs typeface="Calibri" panose="020F0502020204030204" pitchFamily="34" charset="0"/>
              </a:rPr>
              <a:t> weeks</a:t>
            </a:r>
            <a:r>
              <a:rPr lang="it-IT" sz="1800" dirty="0">
                <a:effectLst/>
                <a:latin typeface="Calibri" panose="020F0502020204030204" pitchFamily="34" charset="0"/>
                <a:ea typeface="Aptos" panose="020B0004020202020204" pitchFamily="34" charset="0"/>
                <a:cs typeface="Calibri" panose="020F0502020204030204" pitchFamily="34" charset="0"/>
              </a:rPr>
              <a:t>, the control CT </a:t>
            </a:r>
            <a:r>
              <a:rPr lang="it-IT" sz="1800" dirty="0" err="1">
                <a:effectLst/>
                <a:latin typeface="Calibri" panose="020F0502020204030204" pitchFamily="34" charset="0"/>
                <a:ea typeface="Aptos" panose="020B0004020202020204" pitchFamily="34" charset="0"/>
                <a:cs typeface="Calibri" panose="020F0502020204030204" pitchFamily="34" charset="0"/>
              </a:rPr>
              <a:t>scan</a:t>
            </a:r>
            <a:r>
              <a:rPr lang="it-IT" sz="1800" dirty="0">
                <a:effectLst/>
                <a:latin typeface="Calibri" panose="020F0502020204030204" pitchFamily="34" charset="0"/>
                <a:ea typeface="Aptos" panose="020B0004020202020204" pitchFamily="34" charset="0"/>
                <a:cs typeface="Calibri" panose="020F0502020204030204" pitchFamily="34" charset="0"/>
              </a:rPr>
              <a:t> </a:t>
            </a:r>
            <a:r>
              <a:rPr lang="it-IT" sz="1800" dirty="0" err="1">
                <a:effectLst/>
                <a:latin typeface="Calibri" panose="020F0502020204030204" pitchFamily="34" charset="0"/>
                <a:ea typeface="Aptos" panose="020B0004020202020204" pitchFamily="34" charset="0"/>
                <a:cs typeface="Calibri" panose="020F0502020204030204" pitchFamily="34" charset="0"/>
              </a:rPr>
              <a:t>showed</a:t>
            </a:r>
            <a:r>
              <a:rPr lang="it-IT" sz="1800" dirty="0">
                <a:effectLst/>
                <a:latin typeface="Calibri" panose="020F0502020204030204" pitchFamily="34" charset="0"/>
                <a:ea typeface="Aptos" panose="020B0004020202020204" pitchFamily="34" charset="0"/>
                <a:cs typeface="Calibri" panose="020F0502020204030204" pitchFamily="34" charset="0"/>
              </a:rPr>
              <a:t> a </a:t>
            </a:r>
            <a:r>
              <a:rPr lang="it-IT" sz="1800" dirty="0" err="1">
                <a:effectLst/>
                <a:latin typeface="Calibri" panose="020F0502020204030204" pitchFamily="34" charset="0"/>
                <a:ea typeface="Aptos" panose="020B0004020202020204" pitchFamily="34" charset="0"/>
                <a:cs typeface="Calibri" panose="020F0502020204030204" pitchFamily="34" charset="0"/>
              </a:rPr>
              <a:t>reduction</a:t>
            </a:r>
            <a:r>
              <a:rPr lang="it-IT" sz="1800" dirty="0">
                <a:effectLst/>
                <a:latin typeface="Calibri" panose="020F0502020204030204" pitchFamily="34" charset="0"/>
                <a:ea typeface="Aptos" panose="020B0004020202020204" pitchFamily="34" charset="0"/>
                <a:cs typeface="Calibri" panose="020F0502020204030204" pitchFamily="34" charset="0"/>
              </a:rPr>
              <a:t> of the </a:t>
            </a:r>
            <a:r>
              <a:rPr lang="it-IT" sz="1800" dirty="0" err="1">
                <a:effectLst/>
                <a:latin typeface="Calibri" panose="020F0502020204030204" pitchFamily="34" charset="0"/>
                <a:ea typeface="Aptos" panose="020B0004020202020204" pitchFamily="34" charset="0"/>
                <a:cs typeface="Calibri" panose="020F0502020204030204" pitchFamily="34" charset="0"/>
              </a:rPr>
              <a:t>collection</a:t>
            </a:r>
            <a:r>
              <a:rPr lang="it-IT" sz="1800" dirty="0">
                <a:effectLst/>
                <a:latin typeface="Calibri" panose="020F0502020204030204" pitchFamily="34" charset="0"/>
                <a:ea typeface="Aptos" panose="020B0004020202020204" pitchFamily="34" charset="0"/>
                <a:cs typeface="Calibri" panose="020F0502020204030204" pitchFamily="34" charset="0"/>
              </a:rPr>
              <a:t> volume. </a:t>
            </a:r>
            <a:r>
              <a:rPr lang="it-IT" sz="1800" dirty="0" err="1">
                <a:effectLst/>
                <a:latin typeface="Calibri" panose="020F0502020204030204" pitchFamily="34" charset="0"/>
                <a:ea typeface="Aptos" panose="020B0004020202020204" pitchFamily="34" charset="0"/>
                <a:cs typeface="Calibri" panose="020F0502020204030204" pitchFamily="34" charset="0"/>
              </a:rPr>
              <a:t>During</a:t>
            </a:r>
            <a:r>
              <a:rPr lang="it-IT" sz="1800" dirty="0">
                <a:effectLst/>
                <a:latin typeface="Calibri" panose="020F0502020204030204" pitchFamily="34" charset="0"/>
                <a:ea typeface="Aptos" panose="020B0004020202020204" pitchFamily="34" charset="0"/>
                <a:cs typeface="Calibri" panose="020F0502020204030204" pitchFamily="34" charset="0"/>
              </a:rPr>
              <a:t> EGD, the </a:t>
            </a:r>
            <a:r>
              <a:rPr lang="it-IT" sz="1800" dirty="0" err="1">
                <a:effectLst/>
                <a:latin typeface="Calibri" panose="020F0502020204030204" pitchFamily="34" charset="0"/>
                <a:ea typeface="Aptos" panose="020B0004020202020204" pitchFamily="34" charset="0"/>
                <a:cs typeface="Calibri" panose="020F0502020204030204" pitchFamily="34" charset="0"/>
              </a:rPr>
              <a:t>fully</a:t>
            </a:r>
            <a:r>
              <a:rPr lang="it-IT" sz="1800" dirty="0">
                <a:effectLst/>
                <a:latin typeface="Calibri" panose="020F0502020204030204" pitchFamily="34" charset="0"/>
                <a:ea typeface="Aptos" panose="020B0004020202020204" pitchFamily="34" charset="0"/>
                <a:cs typeface="Calibri" panose="020F0502020204030204" pitchFamily="34" charset="0"/>
              </a:rPr>
              <a:t> </a:t>
            </a:r>
            <a:r>
              <a:rPr lang="it-IT" sz="1800" dirty="0" err="1">
                <a:effectLst/>
                <a:latin typeface="Calibri" panose="020F0502020204030204" pitchFamily="34" charset="0"/>
                <a:ea typeface="Aptos" panose="020B0004020202020204" pitchFamily="34" charset="0"/>
                <a:cs typeface="Calibri" panose="020F0502020204030204" pitchFamily="34" charset="0"/>
              </a:rPr>
              <a:t>covered</a:t>
            </a:r>
            <a:r>
              <a:rPr lang="it-IT" sz="1800" dirty="0">
                <a:effectLst/>
                <a:latin typeface="Calibri" panose="020F0502020204030204" pitchFamily="34" charset="0"/>
                <a:ea typeface="Aptos" panose="020B0004020202020204" pitchFamily="34" charset="0"/>
                <a:cs typeface="Calibri" panose="020F0502020204030204" pitchFamily="34" charset="0"/>
              </a:rPr>
              <a:t> metal </a:t>
            </a:r>
            <a:r>
              <a:rPr lang="it-IT" sz="1800" dirty="0" err="1">
                <a:effectLst/>
                <a:latin typeface="Calibri" panose="020F0502020204030204" pitchFamily="34" charset="0"/>
                <a:ea typeface="Aptos" panose="020B0004020202020204" pitchFamily="34" charset="0"/>
                <a:cs typeface="Calibri" panose="020F0502020204030204" pitchFamily="34" charset="0"/>
              </a:rPr>
              <a:t>stent</a:t>
            </a:r>
            <a:r>
              <a:rPr lang="it-IT" sz="1800" dirty="0">
                <a:effectLst/>
                <a:latin typeface="Calibri" panose="020F0502020204030204" pitchFamily="34" charset="0"/>
                <a:ea typeface="Aptos" panose="020B0004020202020204" pitchFamily="34" charset="0"/>
                <a:cs typeface="Calibri" panose="020F0502020204030204" pitchFamily="34" charset="0"/>
              </a:rPr>
              <a:t> </a:t>
            </a:r>
            <a:r>
              <a:rPr lang="it-IT" sz="1800" dirty="0" err="1">
                <a:effectLst/>
                <a:latin typeface="Calibri" panose="020F0502020204030204" pitchFamily="34" charset="0"/>
                <a:ea typeface="Aptos" panose="020B0004020202020204" pitchFamily="34" charset="0"/>
                <a:cs typeface="Calibri" panose="020F0502020204030204" pitchFamily="34" charset="0"/>
              </a:rPr>
              <a:t>was</a:t>
            </a:r>
            <a:r>
              <a:rPr lang="it-IT" sz="1800" dirty="0">
                <a:effectLst/>
                <a:latin typeface="Calibri" panose="020F0502020204030204" pitchFamily="34" charset="0"/>
                <a:ea typeface="Aptos" panose="020B0004020202020204" pitchFamily="34" charset="0"/>
                <a:cs typeface="Calibri" panose="020F0502020204030204" pitchFamily="34" charset="0"/>
              </a:rPr>
              <a:t> </a:t>
            </a:r>
            <a:r>
              <a:rPr lang="it-IT" sz="1800" dirty="0" err="1">
                <a:effectLst/>
                <a:latin typeface="Calibri" panose="020F0502020204030204" pitchFamily="34" charset="0"/>
                <a:ea typeface="Aptos" panose="020B0004020202020204" pitchFamily="34" charset="0"/>
                <a:cs typeface="Calibri" panose="020F0502020204030204" pitchFamily="34" charset="0"/>
              </a:rPr>
              <a:t>removed</a:t>
            </a:r>
            <a:r>
              <a:rPr lang="it-IT" sz="1800" dirty="0">
                <a:effectLst/>
                <a:latin typeface="Calibri" panose="020F0502020204030204" pitchFamily="34" charset="0"/>
                <a:ea typeface="Aptos" panose="020B0004020202020204" pitchFamily="34" charset="0"/>
                <a:cs typeface="Calibri" panose="020F0502020204030204" pitchFamily="34" charset="0"/>
              </a:rPr>
              <a:t>, and the </a:t>
            </a:r>
            <a:r>
              <a:rPr lang="it-IT" sz="1800" dirty="0" err="1">
                <a:effectLst/>
                <a:latin typeface="Calibri" panose="020F0502020204030204" pitchFamily="34" charset="0"/>
                <a:ea typeface="Aptos" panose="020B0004020202020204" pitchFamily="34" charset="0"/>
                <a:cs typeface="Calibri" panose="020F0502020204030204" pitchFamily="34" charset="0"/>
              </a:rPr>
              <a:t>presence</a:t>
            </a:r>
            <a:r>
              <a:rPr lang="it-IT" sz="1800" dirty="0">
                <a:effectLst/>
                <a:latin typeface="Calibri" panose="020F0502020204030204" pitchFamily="34" charset="0"/>
                <a:ea typeface="Aptos" panose="020B0004020202020204" pitchFamily="34" charset="0"/>
                <a:cs typeface="Calibri" panose="020F0502020204030204" pitchFamily="34" charset="0"/>
              </a:rPr>
              <a:t> of the leak </a:t>
            </a:r>
            <a:r>
              <a:rPr lang="it-IT" sz="1800" dirty="0" err="1">
                <a:effectLst/>
                <a:latin typeface="Calibri" panose="020F0502020204030204" pitchFamily="34" charset="0"/>
                <a:ea typeface="Aptos" panose="020B0004020202020204" pitchFamily="34" charset="0"/>
                <a:cs typeface="Calibri" panose="020F0502020204030204" pitchFamily="34" charset="0"/>
              </a:rPr>
              <a:t>was</a:t>
            </a:r>
            <a:r>
              <a:rPr lang="it-IT" sz="1800" dirty="0">
                <a:effectLst/>
                <a:latin typeface="Calibri" panose="020F0502020204030204" pitchFamily="34" charset="0"/>
                <a:ea typeface="Aptos" panose="020B0004020202020204" pitchFamily="34" charset="0"/>
                <a:cs typeface="Calibri" panose="020F0502020204030204" pitchFamily="34" charset="0"/>
              </a:rPr>
              <a:t> </a:t>
            </a:r>
            <a:r>
              <a:rPr lang="it-IT" sz="1800" dirty="0" err="1">
                <a:effectLst/>
                <a:latin typeface="Calibri" panose="020F0502020204030204" pitchFamily="34" charset="0"/>
                <a:ea typeface="Aptos" panose="020B0004020202020204" pitchFamily="34" charset="0"/>
                <a:cs typeface="Calibri" panose="020F0502020204030204" pitchFamily="34" charset="0"/>
              </a:rPr>
              <a:t>confirmed</a:t>
            </a:r>
            <a:r>
              <a:rPr lang="it-IT" sz="1800" dirty="0">
                <a:effectLst/>
                <a:latin typeface="Calibri" panose="020F0502020204030204" pitchFamily="34" charset="0"/>
                <a:ea typeface="Aptos" panose="020B0004020202020204" pitchFamily="34" charset="0"/>
                <a:cs typeface="Calibri" panose="020F0502020204030204" pitchFamily="34" charset="0"/>
              </a:rPr>
              <a:t>. The </a:t>
            </a:r>
            <a:r>
              <a:rPr lang="it-IT" sz="1800" dirty="0" err="1">
                <a:effectLst/>
                <a:latin typeface="Calibri" panose="020F0502020204030204" pitchFamily="34" charset="0"/>
                <a:ea typeface="Aptos" panose="020B0004020202020204" pitchFamily="34" charset="0"/>
                <a:cs typeface="Calibri" panose="020F0502020204030204" pitchFamily="34" charset="0"/>
              </a:rPr>
              <a:t>fluoroscopy</a:t>
            </a:r>
            <a:r>
              <a:rPr lang="it-IT" sz="1800" dirty="0">
                <a:effectLst/>
                <a:latin typeface="Calibri" panose="020F0502020204030204" pitchFamily="34" charset="0"/>
                <a:ea typeface="Aptos" panose="020B0004020202020204" pitchFamily="34" charset="0"/>
                <a:cs typeface="Calibri" panose="020F0502020204030204" pitchFamily="34" charset="0"/>
              </a:rPr>
              <a:t> </a:t>
            </a:r>
            <a:r>
              <a:rPr lang="it-IT" sz="1800" dirty="0" err="1">
                <a:effectLst/>
                <a:latin typeface="Calibri" panose="020F0502020204030204" pitchFamily="34" charset="0"/>
                <a:ea typeface="Aptos" panose="020B0004020202020204" pitchFamily="34" charset="0"/>
                <a:cs typeface="Calibri" panose="020F0502020204030204" pitchFamily="34" charset="0"/>
              </a:rPr>
              <a:t>view</a:t>
            </a:r>
            <a:r>
              <a:rPr lang="it-IT" sz="1800" dirty="0">
                <a:effectLst/>
                <a:latin typeface="Calibri" panose="020F0502020204030204" pitchFamily="34" charset="0"/>
                <a:ea typeface="Aptos" panose="020B0004020202020204" pitchFamily="34" charset="0"/>
                <a:cs typeface="Calibri" panose="020F0502020204030204" pitchFamily="34" charset="0"/>
              </a:rPr>
              <a:t> </a:t>
            </a:r>
            <a:r>
              <a:rPr lang="it-IT" sz="1800" dirty="0" err="1">
                <a:effectLst/>
                <a:latin typeface="Calibri" panose="020F0502020204030204" pitchFamily="34" charset="0"/>
                <a:ea typeface="Aptos" panose="020B0004020202020204" pitchFamily="34" charset="0"/>
                <a:cs typeface="Calibri" panose="020F0502020204030204" pitchFamily="34" charset="0"/>
              </a:rPr>
              <a:t>showed</a:t>
            </a:r>
            <a:r>
              <a:rPr lang="it-IT" sz="1800" dirty="0">
                <a:effectLst/>
                <a:latin typeface="Calibri" panose="020F0502020204030204" pitchFamily="34" charset="0"/>
                <a:ea typeface="Aptos" panose="020B0004020202020204" pitchFamily="34" charset="0"/>
                <a:cs typeface="Calibri" panose="020F0502020204030204" pitchFamily="34" charset="0"/>
              </a:rPr>
              <a:t> </a:t>
            </a:r>
            <a:r>
              <a:rPr lang="it-IT" sz="1800" dirty="0" err="1">
                <a:effectLst/>
                <a:latin typeface="Calibri" panose="020F0502020204030204" pitchFamily="34" charset="0"/>
                <a:ea typeface="Aptos" panose="020B0004020202020204" pitchFamily="34" charset="0"/>
                <a:cs typeface="Calibri" panose="020F0502020204030204" pitchFamily="34" charset="0"/>
              </a:rPr>
              <a:t>persistance</a:t>
            </a:r>
            <a:r>
              <a:rPr lang="it-IT" sz="1800" dirty="0">
                <a:effectLst/>
                <a:latin typeface="Calibri" panose="020F0502020204030204" pitchFamily="34" charset="0"/>
                <a:ea typeface="Aptos" panose="020B0004020202020204" pitchFamily="34" charset="0"/>
                <a:cs typeface="Calibri" panose="020F0502020204030204" pitchFamily="34" charset="0"/>
              </a:rPr>
              <a:t> of the </a:t>
            </a:r>
            <a:r>
              <a:rPr lang="it-IT" sz="1800" dirty="0" err="1">
                <a:effectLst/>
                <a:latin typeface="Calibri" panose="020F0502020204030204" pitchFamily="34" charset="0"/>
                <a:ea typeface="Aptos" panose="020B0004020202020204" pitchFamily="34" charset="0"/>
                <a:cs typeface="Calibri" panose="020F0502020204030204" pitchFamily="34" charset="0"/>
              </a:rPr>
              <a:t>perigastric</a:t>
            </a:r>
            <a:r>
              <a:rPr lang="it-IT" sz="1800" dirty="0">
                <a:effectLst/>
                <a:latin typeface="Calibri" panose="020F0502020204030204" pitchFamily="34" charset="0"/>
                <a:ea typeface="Aptos" panose="020B0004020202020204" pitchFamily="34" charset="0"/>
                <a:cs typeface="Calibri" panose="020F0502020204030204" pitchFamily="34" charset="0"/>
              </a:rPr>
              <a:t> </a:t>
            </a:r>
            <a:r>
              <a:rPr lang="it-IT" sz="1800" dirty="0" err="1">
                <a:effectLst/>
                <a:latin typeface="Calibri" panose="020F0502020204030204" pitchFamily="34" charset="0"/>
                <a:ea typeface="Aptos" panose="020B0004020202020204" pitchFamily="34" charset="0"/>
                <a:cs typeface="Calibri" panose="020F0502020204030204" pitchFamily="34" charset="0"/>
              </a:rPr>
              <a:t>collection</a:t>
            </a:r>
            <a:r>
              <a:rPr lang="it-IT" sz="1800" dirty="0">
                <a:effectLst/>
                <a:latin typeface="Calibri" panose="020F0502020204030204" pitchFamily="34" charset="0"/>
                <a:ea typeface="Aptos" panose="020B0004020202020204" pitchFamily="34" charset="0"/>
                <a:cs typeface="Calibri" panose="020F0502020204030204" pitchFamily="34" charset="0"/>
              </a:rPr>
              <a:t>. Two new double </a:t>
            </a:r>
            <a:r>
              <a:rPr lang="it-IT" sz="1800" dirty="0" err="1">
                <a:effectLst/>
                <a:latin typeface="Calibri" panose="020F0502020204030204" pitchFamily="34" charset="0"/>
                <a:ea typeface="Aptos" panose="020B0004020202020204" pitchFamily="34" charset="0"/>
                <a:cs typeface="Calibri" panose="020F0502020204030204" pitchFamily="34" charset="0"/>
              </a:rPr>
              <a:t>pigtail</a:t>
            </a:r>
            <a:r>
              <a:rPr lang="it-IT" sz="1800" dirty="0">
                <a:effectLst/>
                <a:latin typeface="Calibri" panose="020F0502020204030204" pitchFamily="34" charset="0"/>
                <a:ea typeface="Aptos" panose="020B0004020202020204" pitchFamily="34" charset="0"/>
                <a:cs typeface="Calibri" panose="020F0502020204030204" pitchFamily="34" charset="0"/>
              </a:rPr>
              <a:t> </a:t>
            </a:r>
            <a:r>
              <a:rPr lang="it-IT" sz="1800" dirty="0" err="1">
                <a:effectLst/>
                <a:latin typeface="Calibri" panose="020F0502020204030204" pitchFamily="34" charset="0"/>
                <a:ea typeface="Aptos" panose="020B0004020202020204" pitchFamily="34" charset="0"/>
                <a:cs typeface="Calibri" panose="020F0502020204030204" pitchFamily="34" charset="0"/>
              </a:rPr>
              <a:t>stent</a:t>
            </a:r>
            <a:r>
              <a:rPr lang="it-IT" sz="1800" dirty="0">
                <a:effectLst/>
                <a:latin typeface="Calibri" panose="020F0502020204030204" pitchFamily="34" charset="0"/>
                <a:ea typeface="Aptos" panose="020B0004020202020204" pitchFamily="34" charset="0"/>
                <a:cs typeface="Calibri" panose="020F0502020204030204" pitchFamily="34" charset="0"/>
              </a:rPr>
              <a:t> </a:t>
            </a:r>
            <a:r>
              <a:rPr lang="it-IT" sz="1800" dirty="0" err="1">
                <a:effectLst/>
                <a:latin typeface="Calibri" panose="020F0502020204030204" pitchFamily="34" charset="0"/>
                <a:ea typeface="Aptos" panose="020B0004020202020204" pitchFamily="34" charset="0"/>
                <a:cs typeface="Calibri" panose="020F0502020204030204" pitchFamily="34" charset="0"/>
              </a:rPr>
              <a:t>were</a:t>
            </a:r>
            <a:r>
              <a:rPr lang="it-IT" sz="1800" dirty="0">
                <a:effectLst/>
                <a:latin typeface="Calibri" panose="020F0502020204030204" pitchFamily="34" charset="0"/>
                <a:ea typeface="Aptos" panose="020B0004020202020204" pitchFamily="34" charset="0"/>
                <a:cs typeface="Calibri" panose="020F0502020204030204" pitchFamily="34" charset="0"/>
              </a:rPr>
              <a:t> </a:t>
            </a:r>
            <a:r>
              <a:rPr lang="it-IT" sz="1800" dirty="0" err="1">
                <a:effectLst/>
                <a:latin typeface="Calibri" panose="020F0502020204030204" pitchFamily="34" charset="0"/>
                <a:ea typeface="Aptos" panose="020B0004020202020204" pitchFamily="34" charset="0"/>
                <a:cs typeface="Calibri" panose="020F0502020204030204" pitchFamily="34" charset="0"/>
              </a:rPr>
              <a:t>placed</a:t>
            </a:r>
            <a:r>
              <a:rPr lang="it-IT" sz="1800" dirty="0">
                <a:effectLst/>
                <a:latin typeface="Calibri" panose="020F0502020204030204" pitchFamily="34" charset="0"/>
                <a:ea typeface="Aptos" panose="020B0004020202020204" pitchFamily="34" charset="0"/>
                <a:cs typeface="Calibri" panose="020F0502020204030204" pitchFamily="34" charset="0"/>
              </a:rPr>
              <a:t> to </a:t>
            </a:r>
            <a:r>
              <a:rPr lang="it-IT" sz="1800" dirty="0" err="1">
                <a:effectLst/>
                <a:latin typeface="Calibri" panose="020F0502020204030204" pitchFamily="34" charset="0"/>
                <a:ea typeface="Aptos" panose="020B0004020202020204" pitchFamily="34" charset="0"/>
                <a:cs typeface="Calibri" panose="020F0502020204030204" pitchFamily="34" charset="0"/>
              </a:rPr>
              <a:t>allow</a:t>
            </a:r>
            <a:r>
              <a:rPr lang="it-IT" sz="1800" dirty="0">
                <a:effectLst/>
                <a:latin typeface="Calibri" panose="020F0502020204030204" pitchFamily="34" charset="0"/>
                <a:ea typeface="Aptos" panose="020B0004020202020204" pitchFamily="34" charset="0"/>
                <a:cs typeface="Calibri" panose="020F0502020204030204" pitchFamily="34" charset="0"/>
              </a:rPr>
              <a:t> </a:t>
            </a:r>
            <a:r>
              <a:rPr lang="it-IT" sz="1800" dirty="0" err="1">
                <a:effectLst/>
                <a:latin typeface="Calibri" panose="020F0502020204030204" pitchFamily="34" charset="0"/>
                <a:ea typeface="Aptos" panose="020B0004020202020204" pitchFamily="34" charset="0"/>
                <a:cs typeface="Calibri" panose="020F0502020204030204" pitchFamily="34" charset="0"/>
              </a:rPr>
              <a:t>internal</a:t>
            </a:r>
            <a:r>
              <a:rPr lang="it-IT" sz="1800" dirty="0">
                <a:effectLst/>
                <a:latin typeface="Calibri" panose="020F0502020204030204" pitchFamily="34" charset="0"/>
                <a:ea typeface="Aptos" panose="020B0004020202020204" pitchFamily="34" charset="0"/>
                <a:cs typeface="Calibri" panose="020F0502020204030204" pitchFamily="34" charset="0"/>
              </a:rPr>
              <a:t> </a:t>
            </a:r>
            <a:r>
              <a:rPr lang="it-IT" sz="1800" dirty="0" err="1">
                <a:effectLst/>
                <a:latin typeface="Calibri" panose="020F0502020204030204" pitchFamily="34" charset="0"/>
                <a:ea typeface="Aptos" panose="020B0004020202020204" pitchFamily="34" charset="0"/>
                <a:cs typeface="Calibri" panose="020F0502020204030204" pitchFamily="34" charset="0"/>
              </a:rPr>
              <a:t>drainage</a:t>
            </a:r>
            <a:r>
              <a:rPr lang="it-IT" sz="1800" dirty="0">
                <a:effectLst/>
                <a:latin typeface="Calibri" panose="020F0502020204030204" pitchFamily="34" charset="0"/>
                <a:ea typeface="Aptos" panose="020B0004020202020204" pitchFamily="34" charset="0"/>
                <a:cs typeface="Calibri" panose="020F0502020204030204" pitchFamily="34" charset="0"/>
              </a:rPr>
              <a:t> of the </a:t>
            </a:r>
            <a:r>
              <a:rPr lang="it-IT" sz="1800" dirty="0" err="1">
                <a:effectLst/>
                <a:latin typeface="Calibri" panose="020F0502020204030204" pitchFamily="34" charset="0"/>
                <a:ea typeface="Aptos" panose="020B0004020202020204" pitchFamily="34" charset="0"/>
                <a:cs typeface="Calibri" panose="020F0502020204030204" pitchFamily="34" charset="0"/>
              </a:rPr>
              <a:t>collection</a:t>
            </a:r>
            <a:r>
              <a:rPr lang="en-US" sz="1800" dirty="0">
                <a:effectLst/>
                <a:latin typeface="Calibri" panose="020F0502020204030204" pitchFamily="34" charset="0"/>
                <a:ea typeface="Aptos" panose="020B0004020202020204" pitchFamily="34" charset="0"/>
                <a:cs typeface="Calibri" panose="020F0502020204030204" pitchFamily="34" charset="0"/>
              </a:rPr>
              <a:t>.</a:t>
            </a:r>
          </a:p>
          <a:p>
            <a:pPr marL="285750" indent="-285750">
              <a:buFont typeface="Arial" panose="020B0604020202020204" pitchFamily="34" charset="0"/>
              <a:buChar char="•"/>
            </a:pPr>
            <a:endParaRPr lang="en-US" dirty="0">
              <a:latin typeface="Calibri" panose="020F0502020204030204" pitchFamily="34" charset="0"/>
              <a:ea typeface="Aptos" panose="020B0004020202020204" pitchFamily="34" charset="0"/>
              <a:cs typeface="Calibri" panose="020F0502020204030204" pitchFamily="34" charset="0"/>
            </a:endParaRPr>
          </a:p>
          <a:p>
            <a:pPr marL="285750" indent="-285750">
              <a:buFont typeface="Arial" panose="020B0604020202020204" pitchFamily="34" charset="0"/>
              <a:buChar char="•"/>
            </a:pPr>
            <a:r>
              <a:rPr lang="it-IT" sz="1800" dirty="0">
                <a:effectLst/>
                <a:latin typeface="Calibri" panose="020F0502020204030204" pitchFamily="34" charset="0"/>
                <a:ea typeface="Aptos" panose="020B0004020202020204" pitchFamily="34" charset="0"/>
                <a:cs typeface="Calibri" panose="020F0502020204030204" pitchFamily="34" charset="0"/>
              </a:rPr>
              <a:t>After </a:t>
            </a:r>
            <a:r>
              <a:rPr lang="it-IT" sz="1800" b="1" dirty="0">
                <a:effectLst/>
                <a:latin typeface="Calibri" panose="020F0502020204030204" pitchFamily="34" charset="0"/>
                <a:ea typeface="Aptos" panose="020B0004020202020204" pitchFamily="34" charset="0"/>
                <a:cs typeface="Calibri" panose="020F0502020204030204" pitchFamily="34" charset="0"/>
              </a:rPr>
              <a:t>one </a:t>
            </a:r>
            <a:r>
              <a:rPr lang="it-IT" sz="1800" b="1" dirty="0" err="1">
                <a:effectLst/>
                <a:latin typeface="Calibri" panose="020F0502020204030204" pitchFamily="34" charset="0"/>
                <a:ea typeface="Aptos" panose="020B0004020202020204" pitchFamily="34" charset="0"/>
                <a:cs typeface="Calibri" panose="020F0502020204030204" pitchFamily="34" charset="0"/>
              </a:rPr>
              <a:t>month</a:t>
            </a:r>
            <a:r>
              <a:rPr lang="it-IT" sz="1800" b="1" dirty="0">
                <a:effectLst/>
                <a:latin typeface="Calibri" panose="020F0502020204030204" pitchFamily="34" charset="0"/>
                <a:ea typeface="Aptos" panose="020B0004020202020204" pitchFamily="34" charset="0"/>
                <a:cs typeface="Calibri" panose="020F0502020204030204" pitchFamily="34" charset="0"/>
              </a:rPr>
              <a:t>, </a:t>
            </a:r>
            <a:r>
              <a:rPr lang="it-IT" sz="1800" dirty="0">
                <a:effectLst/>
                <a:latin typeface="Calibri" panose="020F0502020204030204" pitchFamily="34" charset="0"/>
                <a:ea typeface="Aptos" panose="020B0004020202020204" pitchFamily="34" charset="0"/>
                <a:cs typeface="Calibri" panose="020F0502020204030204" pitchFamily="34" charset="0"/>
              </a:rPr>
              <a:t>the CT </a:t>
            </a:r>
            <a:r>
              <a:rPr lang="it-IT" sz="1800" dirty="0" err="1">
                <a:effectLst/>
                <a:latin typeface="Calibri" panose="020F0502020204030204" pitchFamily="34" charset="0"/>
                <a:ea typeface="Aptos" panose="020B0004020202020204" pitchFamily="34" charset="0"/>
                <a:cs typeface="Calibri" panose="020F0502020204030204" pitchFamily="34" charset="0"/>
              </a:rPr>
              <a:t>showed</a:t>
            </a:r>
            <a:r>
              <a:rPr lang="it-IT" sz="1800" dirty="0">
                <a:effectLst/>
                <a:latin typeface="Calibri" panose="020F0502020204030204" pitchFamily="34" charset="0"/>
                <a:ea typeface="Aptos" panose="020B0004020202020204" pitchFamily="34" charset="0"/>
                <a:cs typeface="Calibri" panose="020F0502020204030204" pitchFamily="34" charset="0"/>
              </a:rPr>
              <a:t> a </a:t>
            </a:r>
            <a:r>
              <a:rPr lang="it-IT" sz="1800" dirty="0" err="1">
                <a:effectLst/>
                <a:latin typeface="Calibri" panose="020F0502020204030204" pitchFamily="34" charset="0"/>
                <a:ea typeface="Aptos" panose="020B0004020202020204" pitchFamily="34" charset="0"/>
                <a:cs typeface="Calibri" panose="020F0502020204030204" pitchFamily="34" charset="0"/>
              </a:rPr>
              <a:t>resolution</a:t>
            </a:r>
            <a:r>
              <a:rPr lang="it-IT" sz="1800" dirty="0">
                <a:effectLst/>
                <a:latin typeface="Calibri" panose="020F0502020204030204" pitchFamily="34" charset="0"/>
                <a:ea typeface="Aptos" panose="020B0004020202020204" pitchFamily="34" charset="0"/>
                <a:cs typeface="Calibri" panose="020F0502020204030204" pitchFamily="34" charset="0"/>
              </a:rPr>
              <a:t> of the </a:t>
            </a:r>
            <a:r>
              <a:rPr lang="it-IT" sz="1800" dirty="0" err="1">
                <a:effectLst/>
                <a:latin typeface="Calibri" panose="020F0502020204030204" pitchFamily="34" charset="0"/>
                <a:ea typeface="Aptos" panose="020B0004020202020204" pitchFamily="34" charset="0"/>
                <a:cs typeface="Calibri" panose="020F0502020204030204" pitchFamily="34" charset="0"/>
              </a:rPr>
              <a:t>perigastric</a:t>
            </a:r>
            <a:r>
              <a:rPr lang="it-IT" sz="1800" dirty="0">
                <a:effectLst/>
                <a:latin typeface="Calibri" panose="020F0502020204030204" pitchFamily="34" charset="0"/>
                <a:ea typeface="Aptos" panose="020B0004020202020204" pitchFamily="34" charset="0"/>
                <a:cs typeface="Calibri" panose="020F0502020204030204" pitchFamily="34" charset="0"/>
              </a:rPr>
              <a:t> </a:t>
            </a:r>
            <a:r>
              <a:rPr lang="it-IT" sz="1800" dirty="0" err="1">
                <a:effectLst/>
                <a:latin typeface="Calibri" panose="020F0502020204030204" pitchFamily="34" charset="0"/>
                <a:ea typeface="Aptos" panose="020B0004020202020204" pitchFamily="34" charset="0"/>
                <a:cs typeface="Calibri" panose="020F0502020204030204" pitchFamily="34" charset="0"/>
              </a:rPr>
              <a:t>collection</a:t>
            </a:r>
            <a:r>
              <a:rPr lang="it-IT" sz="1800" dirty="0">
                <a:effectLst/>
                <a:latin typeface="Calibri" panose="020F0502020204030204" pitchFamily="34" charset="0"/>
                <a:ea typeface="Aptos" panose="020B0004020202020204" pitchFamily="34" charset="0"/>
                <a:cs typeface="Calibri" panose="020F0502020204030204" pitchFamily="34" charset="0"/>
              </a:rPr>
              <a:t>. The </a:t>
            </a:r>
            <a:r>
              <a:rPr lang="it-IT" sz="1800" dirty="0" err="1">
                <a:effectLst/>
                <a:latin typeface="Calibri" panose="020F0502020204030204" pitchFamily="34" charset="0"/>
                <a:ea typeface="Aptos" panose="020B0004020202020204" pitchFamily="34" charset="0"/>
                <a:cs typeface="Calibri" panose="020F0502020204030204" pitchFamily="34" charset="0"/>
              </a:rPr>
              <a:t>two</a:t>
            </a:r>
            <a:r>
              <a:rPr lang="it-IT" sz="1800" dirty="0">
                <a:effectLst/>
                <a:latin typeface="Calibri" panose="020F0502020204030204" pitchFamily="34" charset="0"/>
                <a:ea typeface="Aptos" panose="020B0004020202020204" pitchFamily="34" charset="0"/>
                <a:cs typeface="Calibri" panose="020F0502020204030204" pitchFamily="34" charset="0"/>
              </a:rPr>
              <a:t> double </a:t>
            </a:r>
            <a:r>
              <a:rPr lang="it-IT" sz="1800" dirty="0" err="1">
                <a:effectLst/>
                <a:latin typeface="Calibri" panose="020F0502020204030204" pitchFamily="34" charset="0"/>
                <a:ea typeface="Aptos" panose="020B0004020202020204" pitchFamily="34" charset="0"/>
                <a:cs typeface="Calibri" panose="020F0502020204030204" pitchFamily="34" charset="0"/>
              </a:rPr>
              <a:t>pigtails</a:t>
            </a:r>
            <a:r>
              <a:rPr lang="it-IT" sz="1800" dirty="0">
                <a:effectLst/>
                <a:latin typeface="Calibri" panose="020F0502020204030204" pitchFamily="34" charset="0"/>
                <a:ea typeface="Aptos" panose="020B0004020202020204" pitchFamily="34" charset="0"/>
                <a:cs typeface="Calibri" panose="020F0502020204030204" pitchFamily="34" charset="0"/>
              </a:rPr>
              <a:t> </a:t>
            </a:r>
            <a:r>
              <a:rPr lang="it-IT" sz="1800" dirty="0" err="1">
                <a:effectLst/>
                <a:latin typeface="Calibri" panose="020F0502020204030204" pitchFamily="34" charset="0"/>
                <a:ea typeface="Aptos" panose="020B0004020202020204" pitchFamily="34" charset="0"/>
                <a:cs typeface="Calibri" panose="020F0502020204030204" pitchFamily="34" charset="0"/>
              </a:rPr>
              <a:t>stent</a:t>
            </a:r>
            <a:r>
              <a:rPr lang="it-IT" sz="1800" dirty="0">
                <a:effectLst/>
                <a:latin typeface="Calibri" panose="020F0502020204030204" pitchFamily="34" charset="0"/>
                <a:ea typeface="Aptos" panose="020B0004020202020204" pitchFamily="34" charset="0"/>
                <a:cs typeface="Calibri" panose="020F0502020204030204" pitchFamily="34" charset="0"/>
              </a:rPr>
              <a:t> </a:t>
            </a:r>
            <a:r>
              <a:rPr lang="it-IT" sz="1800" dirty="0" err="1">
                <a:effectLst/>
                <a:latin typeface="Calibri" panose="020F0502020204030204" pitchFamily="34" charset="0"/>
                <a:ea typeface="Aptos" panose="020B0004020202020204" pitchFamily="34" charset="0"/>
                <a:cs typeface="Calibri" panose="020F0502020204030204" pitchFamily="34" charset="0"/>
              </a:rPr>
              <a:t>were</a:t>
            </a:r>
            <a:r>
              <a:rPr lang="it-IT" sz="1800" dirty="0">
                <a:effectLst/>
                <a:latin typeface="Calibri" panose="020F0502020204030204" pitchFamily="34" charset="0"/>
                <a:ea typeface="Aptos" panose="020B0004020202020204" pitchFamily="34" charset="0"/>
                <a:cs typeface="Calibri" panose="020F0502020204030204" pitchFamily="34" charset="0"/>
              </a:rPr>
              <a:t> </a:t>
            </a:r>
            <a:r>
              <a:rPr lang="it-IT" sz="1800" dirty="0" err="1">
                <a:effectLst/>
                <a:latin typeface="Calibri" panose="020F0502020204030204" pitchFamily="34" charset="0"/>
                <a:ea typeface="Aptos" panose="020B0004020202020204" pitchFamily="34" charset="0"/>
                <a:cs typeface="Calibri" panose="020F0502020204030204" pitchFamily="34" charset="0"/>
              </a:rPr>
              <a:t>removed</a:t>
            </a:r>
            <a:r>
              <a:rPr lang="it-IT" sz="1800" dirty="0">
                <a:effectLst/>
                <a:latin typeface="Calibri" panose="020F0502020204030204" pitchFamily="34" charset="0"/>
                <a:ea typeface="Aptos" panose="020B0004020202020204" pitchFamily="34" charset="0"/>
                <a:cs typeface="Calibri" panose="020F0502020204030204" pitchFamily="34" charset="0"/>
              </a:rPr>
              <a:t> and the EGD </a:t>
            </a:r>
            <a:r>
              <a:rPr lang="it-IT" sz="1800" dirty="0" err="1">
                <a:effectLst/>
                <a:latin typeface="Calibri" panose="020F0502020204030204" pitchFamily="34" charset="0"/>
                <a:ea typeface="Aptos" panose="020B0004020202020204" pitchFamily="34" charset="0"/>
                <a:cs typeface="Calibri" panose="020F0502020204030204" pitchFamily="34" charset="0"/>
              </a:rPr>
              <a:t>showed</a:t>
            </a:r>
            <a:r>
              <a:rPr lang="it-IT" sz="1800" dirty="0">
                <a:effectLst/>
                <a:latin typeface="Calibri" panose="020F0502020204030204" pitchFamily="34" charset="0"/>
                <a:ea typeface="Aptos" panose="020B0004020202020204" pitchFamily="34" charset="0"/>
                <a:cs typeface="Calibri" panose="020F0502020204030204" pitchFamily="34" charset="0"/>
              </a:rPr>
              <a:t> </a:t>
            </a:r>
            <a:r>
              <a:rPr lang="it-IT" sz="1800" dirty="0" err="1">
                <a:effectLst/>
                <a:latin typeface="Calibri" panose="020F0502020204030204" pitchFamily="34" charset="0"/>
                <a:ea typeface="Aptos" panose="020B0004020202020204" pitchFamily="34" charset="0"/>
                <a:cs typeface="Calibri" panose="020F0502020204030204" pitchFamily="34" charset="0"/>
              </a:rPr>
              <a:t>closure</a:t>
            </a:r>
            <a:r>
              <a:rPr lang="it-IT" sz="1800" dirty="0">
                <a:effectLst/>
                <a:latin typeface="Calibri" panose="020F0502020204030204" pitchFamily="34" charset="0"/>
                <a:ea typeface="Aptos" panose="020B0004020202020204" pitchFamily="34" charset="0"/>
                <a:cs typeface="Calibri" panose="020F0502020204030204" pitchFamily="34" charset="0"/>
              </a:rPr>
              <a:t> of the </a:t>
            </a:r>
            <a:r>
              <a:rPr lang="it-IT" sz="1800" dirty="0" err="1">
                <a:effectLst/>
                <a:latin typeface="Calibri" panose="020F0502020204030204" pitchFamily="34" charset="0"/>
                <a:ea typeface="Aptos" panose="020B0004020202020204" pitchFamily="34" charset="0"/>
                <a:cs typeface="Calibri" panose="020F0502020204030204" pitchFamily="34" charset="0"/>
              </a:rPr>
              <a:t>gastric</a:t>
            </a:r>
            <a:r>
              <a:rPr lang="it-IT" sz="1800" dirty="0">
                <a:effectLst/>
                <a:latin typeface="Calibri" panose="020F0502020204030204" pitchFamily="34" charset="0"/>
                <a:ea typeface="Aptos" panose="020B0004020202020204" pitchFamily="34" charset="0"/>
                <a:cs typeface="Calibri" panose="020F0502020204030204" pitchFamily="34" charset="0"/>
              </a:rPr>
              <a:t> leak.</a:t>
            </a:r>
            <a:endParaRPr lang="en-US" dirty="0">
              <a:latin typeface="Calibri" panose="020F0502020204030204" pitchFamily="34" charset="0"/>
              <a:ea typeface="Aptos" panose="020B0004020202020204" pitchFamily="34" charset="0"/>
              <a:cs typeface="Calibri" panose="020F0502020204030204" pitchFamily="34" charset="0"/>
            </a:endParaRPr>
          </a:p>
        </p:txBody>
      </p:sp>
    </p:spTree>
    <p:extLst>
      <p:ext uri="{BB962C8B-B14F-4D97-AF65-F5344CB8AC3E}">
        <p14:creationId xmlns:p14="http://schemas.microsoft.com/office/powerpoint/2010/main" val="30922528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Immagine che contiene Imaging medicale, radiologia, lastra dei raggi X, Radiografia medica&#10;&#10;Descrizione generata automaticamente">
            <a:extLst>
              <a:ext uri="{FF2B5EF4-FFF2-40B4-BE49-F238E27FC236}">
                <a16:creationId xmlns:a16="http://schemas.microsoft.com/office/drawing/2014/main" id="{B72CDAAE-BB7F-C18B-9824-1B523E457453}"/>
              </a:ext>
            </a:extLst>
          </p:cNvPr>
          <p:cNvPicPr>
            <a:picLocks noChangeAspect="1"/>
          </p:cNvPicPr>
          <p:nvPr/>
        </p:nvPicPr>
        <p:blipFill rotWithShape="1">
          <a:blip r:embed="rId2">
            <a:extLst>
              <a:ext uri="{28A0092B-C50C-407E-A947-70E740481C1C}">
                <a14:useLocalDpi xmlns:a14="http://schemas.microsoft.com/office/drawing/2010/main" val="0"/>
              </a:ext>
            </a:extLst>
          </a:blip>
          <a:srcRect l="33880" r="30775"/>
          <a:stretch/>
        </p:blipFill>
        <p:spPr>
          <a:xfrm>
            <a:off x="6978869" y="905339"/>
            <a:ext cx="4414414" cy="5419109"/>
          </a:xfrm>
          <a:prstGeom prst="rect">
            <a:avLst/>
          </a:prstGeom>
        </p:spPr>
      </p:pic>
      <p:pic>
        <p:nvPicPr>
          <p:cNvPr id="3" name="Immagine 2" descr="Immagine che contiene bianco e nero, arte, lastra dei raggi X, monocromatico&#10;&#10;Descrizione generata automaticamente">
            <a:extLst>
              <a:ext uri="{FF2B5EF4-FFF2-40B4-BE49-F238E27FC236}">
                <a16:creationId xmlns:a16="http://schemas.microsoft.com/office/drawing/2014/main" id="{F0825531-44D9-C351-26B4-727742966F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1803" y="905340"/>
            <a:ext cx="4524197" cy="5419109"/>
          </a:xfrm>
          <a:prstGeom prst="rect">
            <a:avLst/>
          </a:prstGeom>
        </p:spPr>
      </p:pic>
    </p:spTree>
    <p:extLst>
      <p:ext uri="{BB962C8B-B14F-4D97-AF65-F5344CB8AC3E}">
        <p14:creationId xmlns:p14="http://schemas.microsoft.com/office/powerpoint/2010/main" val="19215858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070C95B8-D2E0-4EA4-31BD-29369395CEF5}"/>
              </a:ext>
            </a:extLst>
          </p:cNvPr>
          <p:cNvSpPr>
            <a:spLocks noGrp="1"/>
          </p:cNvSpPr>
          <p:nvPr>
            <p:ph type="title"/>
          </p:nvPr>
        </p:nvSpPr>
        <p:spPr/>
        <p:txBody>
          <a:bodyPr/>
          <a:lstStyle/>
          <a:p>
            <a:r>
              <a:rPr lang="it-IT" dirty="0" err="1"/>
              <a:t>Endoscopic</a:t>
            </a:r>
            <a:r>
              <a:rPr lang="it-IT" dirty="0"/>
              <a:t> </a:t>
            </a:r>
            <a:r>
              <a:rPr lang="it-IT" dirty="0" err="1"/>
              <a:t>internal</a:t>
            </a:r>
            <a:r>
              <a:rPr lang="it-IT" dirty="0"/>
              <a:t> </a:t>
            </a:r>
            <a:r>
              <a:rPr lang="it-IT" dirty="0" err="1"/>
              <a:t>drainage</a:t>
            </a:r>
            <a:r>
              <a:rPr lang="it-IT" dirty="0"/>
              <a:t> (EID)</a:t>
            </a:r>
          </a:p>
        </p:txBody>
      </p:sp>
      <p:sp>
        <p:nvSpPr>
          <p:cNvPr id="5" name="CasellaDiTesto 4">
            <a:extLst>
              <a:ext uri="{FF2B5EF4-FFF2-40B4-BE49-F238E27FC236}">
                <a16:creationId xmlns:a16="http://schemas.microsoft.com/office/drawing/2014/main" id="{AE16C9FE-66BA-9BE5-12AA-C0C47C869009}"/>
              </a:ext>
            </a:extLst>
          </p:cNvPr>
          <p:cNvSpPr txBox="1"/>
          <p:nvPr/>
        </p:nvSpPr>
        <p:spPr>
          <a:xfrm>
            <a:off x="934720" y="2296160"/>
            <a:ext cx="10637520" cy="369332"/>
          </a:xfrm>
          <a:prstGeom prst="rect">
            <a:avLst/>
          </a:prstGeom>
          <a:noFill/>
        </p:spPr>
        <p:txBody>
          <a:bodyPr wrap="square" rtlCol="0">
            <a:spAutoFit/>
          </a:bodyPr>
          <a:lstStyle/>
          <a:p>
            <a:pPr marL="285750" indent="-285750" algn="just">
              <a:buFont typeface="Arial" panose="020B0604020202020204" pitchFamily="34" charset="0"/>
              <a:buChar char="•"/>
            </a:pPr>
            <a:endParaRPr lang="it-IT" dirty="0"/>
          </a:p>
        </p:txBody>
      </p:sp>
      <p:sp>
        <p:nvSpPr>
          <p:cNvPr id="3" name="CasellaDiTesto 2">
            <a:extLst>
              <a:ext uri="{FF2B5EF4-FFF2-40B4-BE49-F238E27FC236}">
                <a16:creationId xmlns:a16="http://schemas.microsoft.com/office/drawing/2014/main" id="{75861AFF-5F01-37D2-EE65-CF5D2ED70094}"/>
              </a:ext>
            </a:extLst>
          </p:cNvPr>
          <p:cNvSpPr txBox="1"/>
          <p:nvPr/>
        </p:nvSpPr>
        <p:spPr>
          <a:xfrm>
            <a:off x="1097280" y="2296160"/>
            <a:ext cx="9845040" cy="1477328"/>
          </a:xfrm>
          <a:prstGeom prst="rect">
            <a:avLst/>
          </a:prstGeom>
          <a:noFill/>
        </p:spPr>
        <p:txBody>
          <a:bodyPr wrap="square" rtlCol="0">
            <a:spAutoFit/>
          </a:bodyPr>
          <a:lstStyle/>
          <a:p>
            <a:pPr marL="285750" indent="-285750">
              <a:buFont typeface="Arial" panose="020B0604020202020204" pitchFamily="34" charset="0"/>
              <a:buChar char="•"/>
            </a:pPr>
            <a:endParaRPr lang="it-IT" dirty="0"/>
          </a:p>
          <a:p>
            <a:pPr marL="285750" indent="-285750">
              <a:buFont typeface="Arial" panose="020B0604020202020204" pitchFamily="34" charset="0"/>
              <a:buChar char="•"/>
            </a:pPr>
            <a:r>
              <a:rPr lang="it-IT" sz="1800" dirty="0" err="1">
                <a:effectLst/>
                <a:ea typeface="Aptos" panose="020B0004020202020204" pitchFamily="34" charset="0"/>
              </a:rPr>
              <a:t>This</a:t>
            </a:r>
            <a:r>
              <a:rPr lang="it-IT" sz="1800" dirty="0">
                <a:effectLst/>
                <a:ea typeface="Aptos" panose="020B0004020202020204" pitchFamily="34" charset="0"/>
              </a:rPr>
              <a:t> </a:t>
            </a:r>
            <a:r>
              <a:rPr lang="it-IT" sz="1800" dirty="0" err="1">
                <a:effectLst/>
                <a:ea typeface="Aptos" panose="020B0004020202020204" pitchFamily="34" charset="0"/>
              </a:rPr>
              <a:t>is</a:t>
            </a:r>
            <a:r>
              <a:rPr lang="it-IT" sz="1800" dirty="0">
                <a:effectLst/>
                <a:ea typeface="Aptos" panose="020B0004020202020204" pitchFamily="34" charset="0"/>
              </a:rPr>
              <a:t> </a:t>
            </a:r>
            <a:r>
              <a:rPr lang="it-IT" sz="1800" dirty="0" err="1">
                <a:effectLst/>
                <a:ea typeface="Aptos" panose="020B0004020202020204" pitchFamily="34" charset="0"/>
              </a:rPr>
              <a:t>not</a:t>
            </a:r>
            <a:r>
              <a:rPr lang="it-IT" sz="1800" dirty="0">
                <a:effectLst/>
                <a:ea typeface="Aptos" panose="020B0004020202020204" pitchFamily="34" charset="0"/>
              </a:rPr>
              <a:t> a new concept in the management of </a:t>
            </a:r>
            <a:r>
              <a:rPr lang="it-IT" sz="1800" dirty="0" err="1">
                <a:effectLst/>
                <a:ea typeface="Aptos" panose="020B0004020202020204" pitchFamily="34" charset="0"/>
              </a:rPr>
              <a:t>intraabdominal</a:t>
            </a:r>
            <a:r>
              <a:rPr lang="it-IT" sz="1800" dirty="0">
                <a:effectLst/>
                <a:ea typeface="Aptos" panose="020B0004020202020204" pitchFamily="34" charset="0"/>
              </a:rPr>
              <a:t> </a:t>
            </a:r>
            <a:r>
              <a:rPr lang="it-IT" sz="1800" dirty="0" err="1">
                <a:effectLst/>
                <a:ea typeface="Aptos" panose="020B0004020202020204" pitchFamily="34" charset="0"/>
              </a:rPr>
              <a:t>collections</a:t>
            </a:r>
            <a:r>
              <a:rPr lang="it-IT" sz="1800" dirty="0">
                <a:effectLst/>
                <a:ea typeface="Aptos" panose="020B0004020202020204" pitchFamily="34" charset="0"/>
              </a:rPr>
              <a:t>, </a:t>
            </a:r>
            <a:r>
              <a:rPr lang="it-IT" sz="1800" dirty="0" err="1">
                <a:effectLst/>
                <a:ea typeface="Aptos" panose="020B0004020202020204" pitchFamily="34" charset="0"/>
              </a:rPr>
              <a:t>since</a:t>
            </a:r>
            <a:r>
              <a:rPr lang="it-IT" sz="1800" dirty="0">
                <a:effectLst/>
                <a:ea typeface="Aptos" panose="020B0004020202020204" pitchFamily="34" charset="0"/>
              </a:rPr>
              <a:t> </a:t>
            </a:r>
            <a:r>
              <a:rPr lang="it-IT" sz="1800" dirty="0" err="1">
                <a:effectLst/>
                <a:ea typeface="Aptos" panose="020B0004020202020204" pitchFamily="34" charset="0"/>
              </a:rPr>
              <a:t>it</a:t>
            </a:r>
            <a:r>
              <a:rPr lang="it-IT" sz="1800" dirty="0">
                <a:effectLst/>
                <a:ea typeface="Aptos" panose="020B0004020202020204" pitchFamily="34" charset="0"/>
              </a:rPr>
              <a:t> </a:t>
            </a:r>
            <a:r>
              <a:rPr lang="it-IT" sz="1800" dirty="0" err="1">
                <a:effectLst/>
                <a:ea typeface="Aptos" panose="020B0004020202020204" pitchFamily="34" charset="0"/>
              </a:rPr>
              <a:t>has</a:t>
            </a:r>
            <a:r>
              <a:rPr lang="it-IT" sz="1800" dirty="0">
                <a:effectLst/>
                <a:ea typeface="Aptos" panose="020B0004020202020204" pitchFamily="34" charset="0"/>
              </a:rPr>
              <a:t> </a:t>
            </a:r>
            <a:r>
              <a:rPr lang="it-IT" sz="1800" dirty="0" err="1">
                <a:effectLst/>
                <a:ea typeface="Aptos" panose="020B0004020202020204" pitchFamily="34" charset="0"/>
              </a:rPr>
              <a:t>been</a:t>
            </a:r>
            <a:r>
              <a:rPr lang="it-IT" sz="1800" dirty="0">
                <a:effectLst/>
                <a:ea typeface="Aptos" panose="020B0004020202020204" pitchFamily="34" charset="0"/>
              </a:rPr>
              <a:t> </a:t>
            </a:r>
            <a:r>
              <a:rPr lang="it-IT" sz="1800" dirty="0" err="1">
                <a:effectLst/>
                <a:ea typeface="Aptos" panose="020B0004020202020204" pitchFamily="34" charset="0"/>
              </a:rPr>
              <a:t>used</a:t>
            </a:r>
            <a:r>
              <a:rPr lang="it-IT" sz="1800" dirty="0">
                <a:effectLst/>
                <a:ea typeface="Aptos" panose="020B0004020202020204" pitchFamily="34" charset="0"/>
              </a:rPr>
              <a:t> with good </a:t>
            </a:r>
            <a:r>
              <a:rPr lang="it-IT" sz="1800" dirty="0" err="1">
                <a:effectLst/>
                <a:ea typeface="Aptos" panose="020B0004020202020204" pitchFamily="34" charset="0"/>
              </a:rPr>
              <a:t>succes</a:t>
            </a:r>
            <a:r>
              <a:rPr lang="it-IT" sz="1800" dirty="0">
                <a:effectLst/>
                <a:ea typeface="Aptos" panose="020B0004020202020204" pitchFamily="34" charset="0"/>
              </a:rPr>
              <a:t> rates in the </a:t>
            </a:r>
            <a:r>
              <a:rPr lang="it-IT" sz="1800" dirty="0" err="1">
                <a:effectLst/>
                <a:ea typeface="Aptos" panose="020B0004020202020204" pitchFamily="34" charset="0"/>
              </a:rPr>
              <a:t>pancreatic</a:t>
            </a:r>
            <a:r>
              <a:rPr lang="it-IT" sz="1800" dirty="0">
                <a:effectLst/>
                <a:ea typeface="Aptos" panose="020B0004020202020204" pitchFamily="34" charset="0"/>
              </a:rPr>
              <a:t> </a:t>
            </a:r>
            <a:r>
              <a:rPr lang="it-IT" sz="1800" dirty="0" err="1">
                <a:effectLst/>
                <a:ea typeface="Aptos" panose="020B0004020202020204" pitchFamily="34" charset="0"/>
              </a:rPr>
              <a:t>pseudocyst</a:t>
            </a:r>
            <a:r>
              <a:rPr lang="it-IT" sz="1800" dirty="0">
                <a:effectLst/>
                <a:ea typeface="Aptos" panose="020B0004020202020204" pitchFamily="34" charset="0"/>
              </a:rPr>
              <a:t> </a:t>
            </a:r>
            <a:r>
              <a:rPr lang="it-IT" sz="1800" dirty="0" err="1">
                <a:effectLst/>
                <a:ea typeface="Aptos" panose="020B0004020202020204" pitchFamily="34" charset="0"/>
              </a:rPr>
              <a:t>drainage</a:t>
            </a:r>
            <a:r>
              <a:rPr lang="it-IT" sz="1800" dirty="0">
                <a:effectLst/>
                <a:ea typeface="Aptos" panose="020B0004020202020204" pitchFamily="34" charset="0"/>
              </a:rPr>
              <a:t> and in the </a:t>
            </a:r>
            <a:r>
              <a:rPr lang="it-IT" sz="1800" dirty="0" err="1">
                <a:effectLst/>
                <a:ea typeface="Aptos" panose="020B0004020202020204" pitchFamily="34" charset="0"/>
              </a:rPr>
              <a:t>walled</a:t>
            </a:r>
            <a:r>
              <a:rPr lang="it-IT" sz="1800" dirty="0">
                <a:effectLst/>
                <a:ea typeface="Aptos" panose="020B0004020202020204" pitchFamily="34" charset="0"/>
              </a:rPr>
              <a:t>-off </a:t>
            </a:r>
            <a:r>
              <a:rPr lang="it-IT" sz="1800" dirty="0" err="1">
                <a:effectLst/>
                <a:ea typeface="Aptos" panose="020B0004020202020204" pitchFamily="34" charset="0"/>
              </a:rPr>
              <a:t>pancreatic</a:t>
            </a:r>
            <a:r>
              <a:rPr lang="it-IT" sz="1800" dirty="0">
                <a:effectLst/>
                <a:ea typeface="Aptos" panose="020B0004020202020204" pitchFamily="34" charset="0"/>
              </a:rPr>
              <a:t> </a:t>
            </a:r>
            <a:r>
              <a:rPr lang="it-IT" sz="1800" dirty="0" err="1">
                <a:effectLst/>
                <a:ea typeface="Aptos" panose="020B0004020202020204" pitchFamily="34" charset="0"/>
              </a:rPr>
              <a:t>necrosis</a:t>
            </a:r>
            <a:r>
              <a:rPr lang="it-IT" sz="1800" dirty="0">
                <a:effectLst/>
                <a:ea typeface="Aptos" panose="020B0004020202020204" pitchFamily="34" charset="0"/>
              </a:rPr>
              <a:t> (WOPN).</a:t>
            </a:r>
          </a:p>
          <a:p>
            <a:pPr marL="285750" indent="-285750">
              <a:buFont typeface="Arial" panose="020B0604020202020204" pitchFamily="34" charset="0"/>
              <a:buChar char="•"/>
            </a:pPr>
            <a:endParaRPr lang="en-US" dirty="0"/>
          </a:p>
        </p:txBody>
      </p:sp>
      <p:sp>
        <p:nvSpPr>
          <p:cNvPr id="6" name="CasellaDiTesto 5">
            <a:extLst>
              <a:ext uri="{FF2B5EF4-FFF2-40B4-BE49-F238E27FC236}">
                <a16:creationId xmlns:a16="http://schemas.microsoft.com/office/drawing/2014/main" id="{147E4BF8-9D36-F946-BA1F-F5D5C423E3F9}"/>
              </a:ext>
            </a:extLst>
          </p:cNvPr>
          <p:cNvSpPr txBox="1"/>
          <p:nvPr/>
        </p:nvSpPr>
        <p:spPr>
          <a:xfrm>
            <a:off x="1320800" y="6159341"/>
            <a:ext cx="10342880" cy="276999"/>
          </a:xfrm>
          <a:prstGeom prst="rect">
            <a:avLst/>
          </a:prstGeom>
          <a:noFill/>
        </p:spPr>
        <p:txBody>
          <a:bodyPr wrap="square" rtlCol="0">
            <a:spAutoFit/>
          </a:bodyPr>
          <a:lstStyle/>
          <a:p>
            <a:r>
              <a:rPr lang="en-US" sz="1200" i="1" dirty="0"/>
              <a:t>Arvanitakis Marianna et al. Endoscopic management of acute necrotizing pancreatitis,  Endoscopy 2018; 50: 524–546</a:t>
            </a:r>
            <a:endParaRPr lang="it-IT" sz="1400" i="1" dirty="0"/>
          </a:p>
        </p:txBody>
      </p:sp>
      <p:pic>
        <p:nvPicPr>
          <p:cNvPr id="2" name="Segnaposto contenuto 4">
            <a:extLst>
              <a:ext uri="{FF2B5EF4-FFF2-40B4-BE49-F238E27FC236}">
                <a16:creationId xmlns:a16="http://schemas.microsoft.com/office/drawing/2014/main" id="{D55BCB7E-4F86-3CA5-37B1-5D00FA364FF5}"/>
              </a:ext>
            </a:extLst>
          </p:cNvPr>
          <p:cNvPicPr>
            <a:picLocks noChangeAspect="1"/>
          </p:cNvPicPr>
          <p:nvPr/>
        </p:nvPicPr>
        <p:blipFill>
          <a:blip r:embed="rId2"/>
          <a:stretch>
            <a:fillRect/>
          </a:stretch>
        </p:blipFill>
        <p:spPr>
          <a:xfrm>
            <a:off x="3698973" y="3773488"/>
            <a:ext cx="7395747" cy="2174535"/>
          </a:xfrm>
          <a:prstGeom prst="rect">
            <a:avLst/>
          </a:prstGeom>
        </p:spPr>
      </p:pic>
    </p:spTree>
    <p:extLst>
      <p:ext uri="{BB962C8B-B14F-4D97-AF65-F5344CB8AC3E}">
        <p14:creationId xmlns:p14="http://schemas.microsoft.com/office/powerpoint/2010/main" val="11936942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070C95B8-D2E0-4EA4-31BD-29369395CEF5}"/>
              </a:ext>
            </a:extLst>
          </p:cNvPr>
          <p:cNvSpPr>
            <a:spLocks noGrp="1"/>
          </p:cNvSpPr>
          <p:nvPr>
            <p:ph type="title"/>
          </p:nvPr>
        </p:nvSpPr>
        <p:spPr/>
        <p:txBody>
          <a:bodyPr/>
          <a:lstStyle/>
          <a:p>
            <a:r>
              <a:rPr lang="it-IT" dirty="0" err="1"/>
              <a:t>Endoscopic</a:t>
            </a:r>
            <a:r>
              <a:rPr lang="it-IT" dirty="0"/>
              <a:t> </a:t>
            </a:r>
            <a:r>
              <a:rPr lang="it-IT" dirty="0" err="1"/>
              <a:t>internal</a:t>
            </a:r>
            <a:r>
              <a:rPr lang="it-IT" dirty="0"/>
              <a:t> </a:t>
            </a:r>
            <a:r>
              <a:rPr lang="it-IT" dirty="0" err="1"/>
              <a:t>drainage</a:t>
            </a:r>
            <a:r>
              <a:rPr lang="it-IT" dirty="0"/>
              <a:t> (EID)</a:t>
            </a:r>
          </a:p>
        </p:txBody>
      </p:sp>
      <p:sp>
        <p:nvSpPr>
          <p:cNvPr id="5" name="CasellaDiTesto 4">
            <a:extLst>
              <a:ext uri="{FF2B5EF4-FFF2-40B4-BE49-F238E27FC236}">
                <a16:creationId xmlns:a16="http://schemas.microsoft.com/office/drawing/2014/main" id="{AE16C9FE-66BA-9BE5-12AA-C0C47C869009}"/>
              </a:ext>
            </a:extLst>
          </p:cNvPr>
          <p:cNvSpPr txBox="1"/>
          <p:nvPr/>
        </p:nvSpPr>
        <p:spPr>
          <a:xfrm>
            <a:off x="934720" y="2296160"/>
            <a:ext cx="10637520" cy="369332"/>
          </a:xfrm>
          <a:prstGeom prst="rect">
            <a:avLst/>
          </a:prstGeom>
          <a:noFill/>
        </p:spPr>
        <p:txBody>
          <a:bodyPr wrap="square" rtlCol="0">
            <a:spAutoFit/>
          </a:bodyPr>
          <a:lstStyle/>
          <a:p>
            <a:pPr marL="285750" indent="-285750" algn="just">
              <a:buFont typeface="Arial" panose="020B0604020202020204" pitchFamily="34" charset="0"/>
              <a:buChar char="•"/>
            </a:pPr>
            <a:endParaRPr lang="it-IT" dirty="0"/>
          </a:p>
        </p:txBody>
      </p:sp>
      <p:sp>
        <p:nvSpPr>
          <p:cNvPr id="3" name="CasellaDiTesto 2">
            <a:extLst>
              <a:ext uri="{FF2B5EF4-FFF2-40B4-BE49-F238E27FC236}">
                <a16:creationId xmlns:a16="http://schemas.microsoft.com/office/drawing/2014/main" id="{75861AFF-5F01-37D2-EE65-CF5D2ED70094}"/>
              </a:ext>
            </a:extLst>
          </p:cNvPr>
          <p:cNvSpPr txBox="1"/>
          <p:nvPr/>
        </p:nvSpPr>
        <p:spPr>
          <a:xfrm>
            <a:off x="1097280" y="2296160"/>
            <a:ext cx="9845040" cy="2862322"/>
          </a:xfrm>
          <a:prstGeom prst="rect">
            <a:avLst/>
          </a:prstGeom>
          <a:noFill/>
        </p:spPr>
        <p:txBody>
          <a:bodyPr wrap="square" rtlCol="0">
            <a:spAutoFit/>
          </a:bodyPr>
          <a:lstStyle/>
          <a:p>
            <a:pPr marL="285750" indent="-285750">
              <a:buFont typeface="Arial" panose="020B0604020202020204" pitchFamily="34" charset="0"/>
              <a:buChar char="•"/>
            </a:pPr>
            <a:endParaRPr lang="it-IT" dirty="0"/>
          </a:p>
          <a:p>
            <a:pPr marL="285750" indent="-285750" algn="l">
              <a:buFont typeface="Arial" panose="020B0604020202020204" pitchFamily="34" charset="0"/>
              <a:buChar char="•"/>
            </a:pPr>
            <a:r>
              <a:rPr lang="it-IT" sz="1800" dirty="0">
                <a:effectLst/>
                <a:ea typeface="Aptos" panose="020B0004020202020204" pitchFamily="34" charset="0"/>
              </a:rPr>
              <a:t>The technique </a:t>
            </a:r>
            <a:r>
              <a:rPr lang="it-IT" sz="1800" dirty="0" err="1">
                <a:effectLst/>
                <a:ea typeface="Aptos" panose="020B0004020202020204" pitchFamily="34" charset="0"/>
              </a:rPr>
              <a:t>allows</a:t>
            </a:r>
            <a:r>
              <a:rPr lang="it-IT" sz="1800" dirty="0">
                <a:effectLst/>
                <a:ea typeface="Aptos" panose="020B0004020202020204" pitchFamily="34" charset="0"/>
              </a:rPr>
              <a:t> </a:t>
            </a:r>
            <a:r>
              <a:rPr lang="it-IT" sz="1800" dirty="0" err="1">
                <a:effectLst/>
                <a:ea typeface="Aptos" panose="020B0004020202020204" pitchFamily="34" charset="0"/>
              </a:rPr>
              <a:t>internal</a:t>
            </a:r>
            <a:r>
              <a:rPr lang="it-IT" sz="1800" dirty="0">
                <a:effectLst/>
                <a:ea typeface="Aptos" panose="020B0004020202020204" pitchFamily="34" charset="0"/>
              </a:rPr>
              <a:t> </a:t>
            </a:r>
            <a:r>
              <a:rPr lang="it-IT" sz="1800" dirty="0" err="1">
                <a:effectLst/>
                <a:ea typeface="Aptos" panose="020B0004020202020204" pitchFamily="34" charset="0"/>
              </a:rPr>
              <a:t>drainage</a:t>
            </a:r>
            <a:r>
              <a:rPr lang="it-IT" sz="1800" dirty="0">
                <a:effectLst/>
                <a:ea typeface="Aptos" panose="020B0004020202020204" pitchFamily="34" charset="0"/>
              </a:rPr>
              <a:t> of the </a:t>
            </a:r>
            <a:r>
              <a:rPr lang="it-IT" sz="1800" dirty="0" err="1">
                <a:effectLst/>
                <a:ea typeface="Aptos" panose="020B0004020202020204" pitchFamily="34" charset="0"/>
              </a:rPr>
              <a:t>collection</a:t>
            </a:r>
            <a:r>
              <a:rPr lang="it-IT" sz="1800" dirty="0">
                <a:effectLst/>
                <a:ea typeface="Aptos" panose="020B0004020202020204" pitchFamily="34" charset="0"/>
              </a:rPr>
              <a:t>, </a:t>
            </a:r>
            <a:r>
              <a:rPr lang="it-IT" sz="1800" dirty="0" err="1">
                <a:effectLst/>
                <a:ea typeface="Aptos" panose="020B0004020202020204" pitchFamily="34" charset="0"/>
              </a:rPr>
              <a:t>using</a:t>
            </a:r>
            <a:r>
              <a:rPr lang="it-IT" sz="1800" dirty="0">
                <a:effectLst/>
                <a:ea typeface="Aptos" panose="020B0004020202020204" pitchFamily="34" charset="0"/>
              </a:rPr>
              <a:t> an </a:t>
            </a:r>
            <a:r>
              <a:rPr lang="it-IT" sz="1800" dirty="0" err="1">
                <a:effectLst/>
                <a:ea typeface="Aptos" panose="020B0004020202020204" pitchFamily="34" charset="0"/>
              </a:rPr>
              <a:t>already</a:t>
            </a:r>
            <a:r>
              <a:rPr lang="it-IT" sz="1800" dirty="0">
                <a:effectLst/>
                <a:ea typeface="Aptos" panose="020B0004020202020204" pitchFamily="34" charset="0"/>
              </a:rPr>
              <a:t> </a:t>
            </a:r>
            <a:r>
              <a:rPr lang="it-IT" sz="1800" dirty="0" err="1">
                <a:effectLst/>
                <a:ea typeface="Aptos" panose="020B0004020202020204" pitchFamily="34" charset="0"/>
              </a:rPr>
              <a:t>present</a:t>
            </a:r>
            <a:r>
              <a:rPr lang="it-IT" sz="1800" dirty="0">
                <a:effectLst/>
                <a:ea typeface="Aptos" panose="020B0004020202020204" pitchFamily="34" charset="0"/>
              </a:rPr>
              <a:t> </a:t>
            </a:r>
            <a:r>
              <a:rPr lang="it-IT" sz="1800" dirty="0" err="1">
                <a:effectLst/>
                <a:ea typeface="Aptos" panose="020B0004020202020204" pitchFamily="34" charset="0"/>
              </a:rPr>
              <a:t>wall</a:t>
            </a:r>
            <a:r>
              <a:rPr lang="it-IT" sz="1800" dirty="0">
                <a:effectLst/>
                <a:ea typeface="Aptos" panose="020B0004020202020204" pitchFamily="34" charset="0"/>
              </a:rPr>
              <a:t> </a:t>
            </a:r>
            <a:r>
              <a:rPr lang="it-IT" sz="1800" dirty="0" err="1">
                <a:effectLst/>
                <a:ea typeface="Aptos" panose="020B0004020202020204" pitchFamily="34" charset="0"/>
              </a:rPr>
              <a:t>defect</a:t>
            </a:r>
            <a:r>
              <a:rPr lang="it-IT" sz="1800" dirty="0">
                <a:effectLst/>
                <a:ea typeface="Aptos" panose="020B0004020202020204" pitchFamily="34" charset="0"/>
              </a:rPr>
              <a:t>.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it-IT" dirty="0">
              <a:ea typeface="Aptos" panose="020B0004020202020204" pitchFamily="34" charset="0"/>
            </a:endParaRPr>
          </a:p>
          <a:p>
            <a:pPr marL="285750" indent="-285750">
              <a:buFont typeface="Arial" panose="020B0604020202020204" pitchFamily="34" charset="0"/>
              <a:buChar char="•"/>
            </a:pPr>
            <a:r>
              <a:rPr lang="it-IT" dirty="0">
                <a:ea typeface="Aptos" panose="020B0004020202020204" pitchFamily="34" charset="0"/>
              </a:rPr>
              <a:t>T</a:t>
            </a:r>
            <a:r>
              <a:rPr lang="it-IT" sz="1800" dirty="0">
                <a:effectLst/>
                <a:ea typeface="Aptos" panose="020B0004020202020204" pitchFamily="34" charset="0"/>
              </a:rPr>
              <a:t>he time </a:t>
            </a:r>
            <a:r>
              <a:rPr lang="it-IT" sz="1800" dirty="0" err="1">
                <a:effectLst/>
                <a:ea typeface="Aptos" panose="020B0004020202020204" pitchFamily="34" charset="0"/>
              </a:rPr>
              <a:t>between</a:t>
            </a:r>
            <a:r>
              <a:rPr lang="it-IT" sz="1800" dirty="0">
                <a:effectLst/>
                <a:ea typeface="Aptos" panose="020B0004020202020204" pitchFamily="34" charset="0"/>
              </a:rPr>
              <a:t> </a:t>
            </a:r>
            <a:r>
              <a:rPr lang="it-IT" sz="1800" dirty="0" err="1">
                <a:effectLst/>
                <a:ea typeface="Aptos" panose="020B0004020202020204" pitchFamily="34" charset="0"/>
              </a:rPr>
              <a:t>bariatric</a:t>
            </a:r>
            <a:r>
              <a:rPr lang="it-IT" sz="1800" dirty="0">
                <a:effectLst/>
                <a:ea typeface="Aptos" panose="020B0004020202020204" pitchFamily="34" charset="0"/>
              </a:rPr>
              <a:t> surgery and </a:t>
            </a:r>
            <a:r>
              <a:rPr lang="it-IT" sz="1800" dirty="0" err="1">
                <a:effectLst/>
                <a:ea typeface="Aptos" panose="020B0004020202020204" pitchFamily="34" charset="0"/>
              </a:rPr>
              <a:t>drainage</a:t>
            </a:r>
            <a:r>
              <a:rPr lang="it-IT" sz="1800" dirty="0">
                <a:effectLst/>
                <a:ea typeface="Aptos" panose="020B0004020202020204" pitchFamily="34" charset="0"/>
              </a:rPr>
              <a:t> </a:t>
            </a:r>
            <a:r>
              <a:rPr lang="it-IT" sz="1800" dirty="0" err="1">
                <a:effectLst/>
                <a:ea typeface="Aptos" panose="020B0004020202020204" pitchFamily="34" charset="0"/>
              </a:rPr>
              <a:t>varies</a:t>
            </a:r>
            <a:r>
              <a:rPr lang="it-IT" sz="1800" dirty="0">
                <a:effectLst/>
                <a:ea typeface="Aptos" panose="020B0004020202020204" pitchFamily="34" charset="0"/>
              </a:rPr>
              <a:t> </a:t>
            </a:r>
            <a:r>
              <a:rPr lang="it-IT" sz="1800" dirty="0" err="1">
                <a:effectLst/>
                <a:ea typeface="Aptos" panose="020B0004020202020204" pitchFamily="34" charset="0"/>
              </a:rPr>
              <a:t>between</a:t>
            </a:r>
            <a:r>
              <a:rPr lang="it-IT" sz="1800" dirty="0">
                <a:effectLst/>
                <a:ea typeface="Aptos" panose="020B0004020202020204" pitchFamily="34" charset="0"/>
              </a:rPr>
              <a:t> the study. </a:t>
            </a:r>
            <a:r>
              <a:rPr lang="it-IT" sz="1800" i="1" dirty="0">
                <a:effectLst/>
                <a:ea typeface="Aptos" panose="020B0004020202020204" pitchFamily="34" charset="0"/>
              </a:rPr>
              <a:t>Bouchard et al</a:t>
            </a:r>
            <a:r>
              <a:rPr lang="it-IT" sz="1800" dirty="0">
                <a:effectLst/>
                <a:ea typeface="Aptos" panose="020B0004020202020204" pitchFamily="34" charset="0"/>
              </a:rPr>
              <a:t>  </a:t>
            </a:r>
            <a:r>
              <a:rPr lang="it-IT" sz="1800" dirty="0" err="1">
                <a:effectLst/>
                <a:ea typeface="Aptos" panose="020B0004020202020204" pitchFamily="34" charset="0"/>
              </a:rPr>
              <a:t>reported</a:t>
            </a:r>
            <a:r>
              <a:rPr lang="it-IT" sz="1800" dirty="0">
                <a:effectLst/>
                <a:ea typeface="Aptos" panose="020B0004020202020204" pitchFamily="34" charset="0"/>
              </a:rPr>
              <a:t> a time </a:t>
            </a:r>
            <a:r>
              <a:rPr lang="it-IT" sz="1800" dirty="0" err="1">
                <a:effectLst/>
                <a:ea typeface="Aptos" panose="020B0004020202020204" pitchFamily="34" charset="0"/>
              </a:rPr>
              <a:t>interval</a:t>
            </a:r>
            <a:r>
              <a:rPr lang="it-IT" sz="1800" dirty="0">
                <a:effectLst/>
                <a:ea typeface="Aptos" panose="020B0004020202020204" pitchFamily="34" charset="0"/>
              </a:rPr>
              <a:t> of 47 days. </a:t>
            </a:r>
            <a:r>
              <a:rPr lang="it-IT" sz="1800" i="1" dirty="0">
                <a:effectLst/>
                <a:ea typeface="Aptos" panose="020B0004020202020204" pitchFamily="34" charset="0"/>
              </a:rPr>
              <a:t>Donatelli et al</a:t>
            </a:r>
            <a:r>
              <a:rPr lang="it-IT" sz="1800" dirty="0">
                <a:effectLst/>
                <a:ea typeface="Aptos" panose="020B0004020202020204" pitchFamily="34" charset="0"/>
              </a:rPr>
              <a:t> </a:t>
            </a:r>
            <a:r>
              <a:rPr lang="it-IT" sz="1800" dirty="0" err="1">
                <a:effectLst/>
                <a:ea typeface="Aptos" panose="020B0004020202020204" pitchFamily="34" charset="0"/>
              </a:rPr>
              <a:t>described</a:t>
            </a:r>
            <a:r>
              <a:rPr lang="it-IT" sz="1800" dirty="0">
                <a:effectLst/>
                <a:ea typeface="Aptos" panose="020B0004020202020204" pitchFamily="34" charset="0"/>
              </a:rPr>
              <a:t> a time </a:t>
            </a:r>
            <a:r>
              <a:rPr lang="it-IT" sz="1800" dirty="0" err="1">
                <a:effectLst/>
                <a:ea typeface="Aptos" panose="020B0004020202020204" pitchFamily="34" charset="0"/>
              </a:rPr>
              <a:t>interval</a:t>
            </a:r>
            <a:r>
              <a:rPr lang="it-IT" sz="1800" dirty="0">
                <a:effectLst/>
                <a:ea typeface="Aptos" panose="020B0004020202020204" pitchFamily="34" charset="0"/>
              </a:rPr>
              <a:t> of 25.6 days in one study, and of 60.5 days in </a:t>
            </a:r>
            <a:r>
              <a:rPr lang="it-IT" sz="1800" dirty="0" err="1">
                <a:effectLst/>
                <a:ea typeface="Aptos" panose="020B0004020202020204" pitchFamily="34" charset="0"/>
              </a:rPr>
              <a:t>another</a:t>
            </a:r>
            <a:r>
              <a:rPr lang="it-IT" sz="1800" dirty="0">
                <a:effectLst/>
                <a:ea typeface="Aptos" panose="020B0004020202020204" pitchFamily="34" charset="0"/>
              </a:rPr>
              <a:t> one.</a:t>
            </a:r>
            <a:endParaRPr lang="en-US" dirty="0"/>
          </a:p>
          <a:p>
            <a:pPr marL="285750" indent="-285750" algn="l">
              <a:buFont typeface="Arial" panose="020B0604020202020204" pitchFamily="34" charset="0"/>
              <a:buChar char="•"/>
            </a:pPr>
            <a:endParaRPr lang="it-IT" dirty="0"/>
          </a:p>
          <a:p>
            <a:pPr marL="285750" indent="-285750" algn="l">
              <a:buFont typeface="Arial" panose="020B0604020202020204" pitchFamily="34" charset="0"/>
              <a:buChar char="•"/>
            </a:pPr>
            <a:endParaRPr lang="it-IT" dirty="0"/>
          </a:p>
        </p:txBody>
      </p:sp>
      <p:sp>
        <p:nvSpPr>
          <p:cNvPr id="6" name="CasellaDiTesto 5">
            <a:extLst>
              <a:ext uri="{FF2B5EF4-FFF2-40B4-BE49-F238E27FC236}">
                <a16:creationId xmlns:a16="http://schemas.microsoft.com/office/drawing/2014/main" id="{147E4BF8-9D36-F946-BA1F-F5D5C423E3F9}"/>
              </a:ext>
            </a:extLst>
          </p:cNvPr>
          <p:cNvSpPr txBox="1"/>
          <p:nvPr/>
        </p:nvSpPr>
        <p:spPr>
          <a:xfrm>
            <a:off x="955040" y="6140510"/>
            <a:ext cx="10200640" cy="430887"/>
          </a:xfrm>
          <a:prstGeom prst="rect">
            <a:avLst/>
          </a:prstGeom>
          <a:noFill/>
        </p:spPr>
        <p:txBody>
          <a:bodyPr wrap="square" rtlCol="0">
            <a:spAutoFit/>
          </a:bodyPr>
          <a:lstStyle/>
          <a:p>
            <a:pPr algn="l"/>
            <a:r>
              <a:rPr lang="it-IT" sz="1100" b="0" i="1" u="none" strike="noStrike" baseline="0" dirty="0">
                <a:latin typeface="ArialUnicodeMS"/>
              </a:rPr>
              <a:t>Giuliani A, et al, </a:t>
            </a:r>
            <a:r>
              <a:rPr lang="it-IT" sz="1100" b="0" i="1" u="none" strike="noStrike" baseline="0" dirty="0" err="1">
                <a:latin typeface="ArialUnicodeMS"/>
              </a:rPr>
              <a:t>Gastric</a:t>
            </a:r>
            <a:r>
              <a:rPr lang="it-IT" sz="1100" b="0" i="1" u="none" strike="noStrike" baseline="0" dirty="0">
                <a:latin typeface="ArialUnicodeMS"/>
              </a:rPr>
              <a:t> Leak After </a:t>
            </a:r>
            <a:r>
              <a:rPr lang="it-IT" sz="1100" b="0" i="1" u="none" strike="noStrike" baseline="0" dirty="0" err="1">
                <a:latin typeface="ArialUnicodeMS"/>
              </a:rPr>
              <a:t>Laparoscopic</a:t>
            </a:r>
            <a:r>
              <a:rPr lang="it-IT" sz="1100" b="0" i="1" u="none" strike="noStrike" baseline="0" dirty="0">
                <a:latin typeface="ArialUnicodeMS"/>
              </a:rPr>
              <a:t> Sleeve </a:t>
            </a:r>
            <a:r>
              <a:rPr lang="it-IT" sz="1100" b="0" i="1" u="none" strike="noStrike" baseline="0" dirty="0" err="1">
                <a:latin typeface="ArialUnicodeMS"/>
              </a:rPr>
              <a:t>Gastrectomy</a:t>
            </a:r>
            <a:r>
              <a:rPr lang="it-IT" sz="1100" b="0" i="1" u="none" strike="noStrike" baseline="0" dirty="0">
                <a:latin typeface="ArialUnicodeMS"/>
              </a:rPr>
              <a:t>: Management with </a:t>
            </a:r>
            <a:r>
              <a:rPr lang="it-IT" sz="1100" b="0" i="1" u="none" strike="noStrike" baseline="0" dirty="0" err="1">
                <a:latin typeface="ArialUnicodeMS"/>
              </a:rPr>
              <a:t>Endoscopic</a:t>
            </a:r>
            <a:r>
              <a:rPr lang="it-IT" sz="1100" b="0" i="1" u="none" strike="noStrike" baseline="0" dirty="0">
                <a:latin typeface="ArialUnicodeMS"/>
              </a:rPr>
              <a:t> Double </a:t>
            </a:r>
            <a:r>
              <a:rPr lang="en-US" sz="1100" b="0" i="1" u="none" strike="noStrike" baseline="0" dirty="0">
                <a:latin typeface="ArialUnicodeMS"/>
              </a:rPr>
              <a:t>Pigtail Drainage. A Systematic Review, </a:t>
            </a:r>
            <a:r>
              <a:rPr lang="en-US" sz="1100" b="0" i="1" u="none" strike="noStrike" baseline="0" dirty="0">
                <a:latin typeface="Arial,Italic"/>
              </a:rPr>
              <a:t>Surgery for Obesity and Related Diseases </a:t>
            </a:r>
            <a:r>
              <a:rPr lang="en-US" sz="1100" b="0" i="1" u="none" strike="noStrike" baseline="0" dirty="0">
                <a:latin typeface="ArialUnicodeMS"/>
              </a:rPr>
              <a:t>(2019),</a:t>
            </a:r>
            <a:endParaRPr lang="it-IT" sz="1000" i="1" dirty="0"/>
          </a:p>
        </p:txBody>
      </p:sp>
      <p:pic>
        <p:nvPicPr>
          <p:cNvPr id="8" name="Immagine 7">
            <a:extLst>
              <a:ext uri="{FF2B5EF4-FFF2-40B4-BE49-F238E27FC236}">
                <a16:creationId xmlns:a16="http://schemas.microsoft.com/office/drawing/2014/main" id="{D795C9BF-93FF-A5E8-9D84-BB0EF6B3AB2C}"/>
              </a:ext>
            </a:extLst>
          </p:cNvPr>
          <p:cNvPicPr>
            <a:picLocks noChangeAspect="1"/>
          </p:cNvPicPr>
          <p:nvPr/>
        </p:nvPicPr>
        <p:blipFill>
          <a:blip r:embed="rId2"/>
          <a:stretch>
            <a:fillRect/>
          </a:stretch>
        </p:blipFill>
        <p:spPr>
          <a:xfrm>
            <a:off x="5931217" y="3357879"/>
            <a:ext cx="5224463" cy="2581275"/>
          </a:xfrm>
          <a:prstGeom prst="rect">
            <a:avLst/>
          </a:prstGeom>
        </p:spPr>
      </p:pic>
      <p:graphicFrame>
        <p:nvGraphicFramePr>
          <p:cNvPr id="10" name="Tabella 9">
            <a:extLst>
              <a:ext uri="{FF2B5EF4-FFF2-40B4-BE49-F238E27FC236}">
                <a16:creationId xmlns:a16="http://schemas.microsoft.com/office/drawing/2014/main" id="{EF0679E8-4019-4B2B-0B20-D6F9A4F3B73A}"/>
              </a:ext>
            </a:extLst>
          </p:cNvPr>
          <p:cNvGraphicFramePr>
            <a:graphicFrameLocks noGrp="1"/>
          </p:cNvGraphicFramePr>
          <p:nvPr>
            <p:extLst>
              <p:ext uri="{D42A27DB-BD31-4B8C-83A1-F6EECF244321}">
                <p14:modId xmlns:p14="http://schemas.microsoft.com/office/powerpoint/2010/main" val="7898340"/>
              </p:ext>
            </p:extLst>
          </p:nvPr>
        </p:nvGraphicFramePr>
        <p:xfrm>
          <a:off x="333058" y="3505638"/>
          <a:ext cx="5598159" cy="1854200"/>
        </p:xfrm>
        <a:graphic>
          <a:graphicData uri="http://schemas.openxmlformats.org/drawingml/2006/table">
            <a:tbl>
              <a:tblPr firstRow="1" bandRow="1">
                <a:tableStyleId>{5C22544A-7EE6-4342-B048-85BDC9FD1C3A}</a:tableStyleId>
              </a:tblPr>
              <a:tblGrid>
                <a:gridCol w="1866053">
                  <a:extLst>
                    <a:ext uri="{9D8B030D-6E8A-4147-A177-3AD203B41FA5}">
                      <a16:colId xmlns:a16="http://schemas.microsoft.com/office/drawing/2014/main" val="2346046607"/>
                    </a:ext>
                  </a:extLst>
                </a:gridCol>
                <a:gridCol w="1866053">
                  <a:extLst>
                    <a:ext uri="{9D8B030D-6E8A-4147-A177-3AD203B41FA5}">
                      <a16:colId xmlns:a16="http://schemas.microsoft.com/office/drawing/2014/main" val="72439408"/>
                    </a:ext>
                  </a:extLst>
                </a:gridCol>
                <a:gridCol w="1866053">
                  <a:extLst>
                    <a:ext uri="{9D8B030D-6E8A-4147-A177-3AD203B41FA5}">
                      <a16:colId xmlns:a16="http://schemas.microsoft.com/office/drawing/2014/main" val="1918574602"/>
                    </a:ext>
                  </a:extLst>
                </a:gridCol>
              </a:tblGrid>
              <a:tr h="370840">
                <a:tc>
                  <a:txBody>
                    <a:bodyPr/>
                    <a:lstStyle/>
                    <a:p>
                      <a:endParaRPr lang="it-IT"/>
                    </a:p>
                  </a:txBody>
                  <a:tcPr/>
                </a:tc>
                <a:tc>
                  <a:txBody>
                    <a:bodyPr/>
                    <a:lstStyle/>
                    <a:p>
                      <a:r>
                        <a:rPr lang="it-IT" i="1" dirty="0" err="1"/>
                        <a:t>Median</a:t>
                      </a:r>
                      <a:r>
                        <a:rPr lang="it-IT" i="1" dirty="0"/>
                        <a:t> time (d)</a:t>
                      </a:r>
                    </a:p>
                  </a:txBody>
                  <a:tcPr/>
                </a:tc>
                <a:tc>
                  <a:txBody>
                    <a:bodyPr/>
                    <a:lstStyle/>
                    <a:p>
                      <a:r>
                        <a:rPr lang="it-IT" i="1" dirty="0"/>
                        <a:t>Success rate (%)</a:t>
                      </a:r>
                    </a:p>
                  </a:txBody>
                  <a:tcPr/>
                </a:tc>
                <a:extLst>
                  <a:ext uri="{0D108BD9-81ED-4DB2-BD59-A6C34878D82A}">
                    <a16:rowId xmlns:a16="http://schemas.microsoft.com/office/drawing/2014/main" val="830069455"/>
                  </a:ext>
                </a:extLst>
              </a:tr>
              <a:tr h="370840">
                <a:tc>
                  <a:txBody>
                    <a:bodyPr/>
                    <a:lstStyle/>
                    <a:p>
                      <a:r>
                        <a:rPr lang="it-IT" sz="1500" i="1" dirty="0"/>
                        <a:t>Bouchard et al, 2016</a:t>
                      </a:r>
                    </a:p>
                  </a:txBody>
                  <a:tcPr/>
                </a:tc>
                <a:tc>
                  <a:txBody>
                    <a:bodyPr/>
                    <a:lstStyle/>
                    <a:p>
                      <a:r>
                        <a:rPr lang="it-IT" dirty="0"/>
                        <a:t>47 d </a:t>
                      </a:r>
                    </a:p>
                  </a:txBody>
                  <a:tcPr/>
                </a:tc>
                <a:tc>
                  <a:txBody>
                    <a:bodyPr/>
                    <a:lstStyle/>
                    <a:p>
                      <a:r>
                        <a:rPr lang="it-IT" dirty="0"/>
                        <a:t>78.8%</a:t>
                      </a:r>
                    </a:p>
                  </a:txBody>
                  <a:tcPr/>
                </a:tc>
                <a:extLst>
                  <a:ext uri="{0D108BD9-81ED-4DB2-BD59-A6C34878D82A}">
                    <a16:rowId xmlns:a16="http://schemas.microsoft.com/office/drawing/2014/main" val="2320920618"/>
                  </a:ext>
                </a:extLst>
              </a:tr>
              <a:tr h="370840">
                <a:tc>
                  <a:txBody>
                    <a:bodyPr/>
                    <a:lstStyle/>
                    <a:p>
                      <a:r>
                        <a:rPr lang="it-IT" sz="1500" i="1" dirty="0"/>
                        <a:t>Donatelli et al, 2014</a:t>
                      </a:r>
                    </a:p>
                  </a:txBody>
                  <a:tcPr/>
                </a:tc>
                <a:tc>
                  <a:txBody>
                    <a:bodyPr/>
                    <a:lstStyle/>
                    <a:p>
                      <a:r>
                        <a:rPr lang="it-IT" dirty="0"/>
                        <a:t>25.6 d </a:t>
                      </a:r>
                    </a:p>
                  </a:txBody>
                  <a:tcPr/>
                </a:tc>
                <a:tc>
                  <a:txBody>
                    <a:bodyPr/>
                    <a:lstStyle/>
                    <a:p>
                      <a:r>
                        <a:rPr lang="it-IT" dirty="0"/>
                        <a:t>95.2%</a:t>
                      </a:r>
                    </a:p>
                  </a:txBody>
                  <a:tcPr/>
                </a:tc>
                <a:extLst>
                  <a:ext uri="{0D108BD9-81ED-4DB2-BD59-A6C34878D82A}">
                    <a16:rowId xmlns:a16="http://schemas.microsoft.com/office/drawing/2014/main" val="4125688947"/>
                  </a:ext>
                </a:extLst>
              </a:tr>
              <a:tr h="370840">
                <a:tc>
                  <a:txBody>
                    <a:bodyPr/>
                    <a:lstStyle/>
                    <a:p>
                      <a:r>
                        <a:rPr lang="it-IT" sz="1500" i="1" dirty="0"/>
                        <a:t>Donatelli et al, 2016</a:t>
                      </a:r>
                    </a:p>
                  </a:txBody>
                  <a:tcPr/>
                </a:tc>
                <a:tc>
                  <a:txBody>
                    <a:bodyPr/>
                    <a:lstStyle/>
                    <a:p>
                      <a:r>
                        <a:rPr lang="it-IT" dirty="0"/>
                        <a:t>60.5</a:t>
                      </a:r>
                    </a:p>
                  </a:txBody>
                  <a:tcPr/>
                </a:tc>
                <a:tc>
                  <a:txBody>
                    <a:bodyPr/>
                    <a:lstStyle/>
                    <a:p>
                      <a:r>
                        <a:rPr lang="it-IT" dirty="0"/>
                        <a:t>78.2%</a:t>
                      </a:r>
                    </a:p>
                  </a:txBody>
                  <a:tcPr/>
                </a:tc>
                <a:extLst>
                  <a:ext uri="{0D108BD9-81ED-4DB2-BD59-A6C34878D82A}">
                    <a16:rowId xmlns:a16="http://schemas.microsoft.com/office/drawing/2014/main" val="3219135327"/>
                  </a:ext>
                </a:extLst>
              </a:tr>
              <a:tr h="370840">
                <a:tc>
                  <a:txBody>
                    <a:bodyPr/>
                    <a:lstStyle/>
                    <a:p>
                      <a:r>
                        <a:rPr lang="it-IT" sz="1200" i="1" dirty="0" err="1"/>
                        <a:t>Christophorou</a:t>
                      </a:r>
                      <a:r>
                        <a:rPr lang="it-IT" sz="1200" i="1" dirty="0"/>
                        <a:t> et al, 2015</a:t>
                      </a:r>
                    </a:p>
                  </a:txBody>
                  <a:tcPr/>
                </a:tc>
                <a:tc>
                  <a:txBody>
                    <a:bodyPr/>
                    <a:lstStyle/>
                    <a:p>
                      <a:r>
                        <a:rPr lang="it-IT" dirty="0"/>
                        <a:t>&gt;30 d</a:t>
                      </a:r>
                    </a:p>
                  </a:txBody>
                  <a:tcPr/>
                </a:tc>
                <a:tc>
                  <a:txBody>
                    <a:bodyPr/>
                    <a:lstStyle/>
                    <a:p>
                      <a:r>
                        <a:rPr lang="it-IT" dirty="0"/>
                        <a:t>73.6%</a:t>
                      </a:r>
                    </a:p>
                  </a:txBody>
                  <a:tcPr/>
                </a:tc>
                <a:extLst>
                  <a:ext uri="{0D108BD9-81ED-4DB2-BD59-A6C34878D82A}">
                    <a16:rowId xmlns:a16="http://schemas.microsoft.com/office/drawing/2014/main" val="444859430"/>
                  </a:ext>
                </a:extLst>
              </a:tr>
            </a:tbl>
          </a:graphicData>
        </a:graphic>
      </p:graphicFrame>
    </p:spTree>
    <p:extLst>
      <p:ext uri="{BB962C8B-B14F-4D97-AF65-F5344CB8AC3E}">
        <p14:creationId xmlns:p14="http://schemas.microsoft.com/office/powerpoint/2010/main" val="3180891532"/>
      </p:ext>
    </p:extLst>
  </p:cSld>
  <p:clrMapOvr>
    <a:masterClrMapping/>
  </p:clrMapOvr>
</p:sld>
</file>

<file path=ppt/theme/theme1.xml><?xml version="1.0" encoding="utf-8"?>
<a:theme xmlns:a="http://schemas.openxmlformats.org/drawingml/2006/main" name="RetrospectVTI">
  <a:themeElements>
    <a:clrScheme name="Blu caldo">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Office_42167526_TF33476885.potx" id="{67A3B757-088A-4997-AD47-EBBB609AAF73}" vid="{61F4B085-7BC3-43AB-AFF0-C8B68BB76BF9}"/>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fa6e671f1cd7e4d96ff9652be322dd5e">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4e2496f70b101db0b8013f30a071bbf7"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941CA7C-A0BF-44EF-B2E5-7539C3B9B0B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4E879E6-8FFE-4154-8F2A-F7518B89B376}">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7E0A2CB4-6869-426F-8BC4-A32C90CBE26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Presentazione classica per assemblea generale aziendale</Template>
  <TotalTime>3409</TotalTime>
  <Words>873</Words>
  <Application>Microsoft Office PowerPoint</Application>
  <PresentationFormat>Widescreen</PresentationFormat>
  <Paragraphs>75</Paragraphs>
  <Slides>11</Slides>
  <Notes>0</Notes>
  <HiddenSlides>0</HiddenSlides>
  <MMClips>1</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11</vt:i4>
      </vt:variant>
    </vt:vector>
  </HeadingPairs>
  <TitlesOfParts>
    <vt:vector size="19" baseType="lpstr">
      <vt:lpstr>Aptos</vt:lpstr>
      <vt:lpstr>Arial</vt:lpstr>
      <vt:lpstr>Arial,Italic</vt:lpstr>
      <vt:lpstr>ArialUnicodeMS</vt:lpstr>
      <vt:lpstr>BookAntiqua</vt:lpstr>
      <vt:lpstr>Calibri</vt:lpstr>
      <vt:lpstr>Wingdings</vt:lpstr>
      <vt:lpstr>RetrospectVTI</vt:lpstr>
      <vt:lpstr>ENDSOCOPIC INTERNAL DRAINAGE WITH DOUBLE PIG TAIL STENTS: RIGHT TIMING FOR USING THEM</vt:lpstr>
      <vt:lpstr>Endoscopic internal drainage (EID)</vt:lpstr>
      <vt:lpstr>Endoscopic internal drainage (EID)</vt:lpstr>
      <vt:lpstr>Clinical case</vt:lpstr>
      <vt:lpstr>Clinical case</vt:lpstr>
      <vt:lpstr>Clincal case</vt:lpstr>
      <vt:lpstr>Presentazione standard di PowerPoint</vt:lpstr>
      <vt:lpstr>Endoscopic internal drainage (EID)</vt:lpstr>
      <vt:lpstr>Endoscopic internal drainage (EID)</vt:lpstr>
      <vt:lpstr>Take home messages</vt:lpstr>
      <vt:lpstr>Grazie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Roma 29-30 aprile Primo Corso ACCADEMIA SICOB Direttori: M. De Luca - M.A. Zappa</dc:title>
  <dc:creator>Eliana Rispoli</dc:creator>
  <cp:lastModifiedBy>Piera</cp:lastModifiedBy>
  <cp:revision>25</cp:revision>
  <dcterms:created xsi:type="dcterms:W3CDTF">2022-02-27T17:36:31Z</dcterms:created>
  <dcterms:modified xsi:type="dcterms:W3CDTF">2024-05-11T09:40:04Z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